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9" r:id="rId4"/>
    <p:sldId id="381" r:id="rId5"/>
    <p:sldId id="378" r:id="rId6"/>
    <p:sldId id="380" r:id="rId7"/>
    <p:sldId id="379" r:id="rId8"/>
    <p:sldId id="351" r:id="rId9"/>
    <p:sldId id="352" r:id="rId10"/>
    <p:sldId id="353" r:id="rId11"/>
    <p:sldId id="354" r:id="rId12"/>
    <p:sldId id="408" r:id="rId13"/>
    <p:sldId id="355" r:id="rId14"/>
    <p:sldId id="356" r:id="rId15"/>
    <p:sldId id="382" r:id="rId16"/>
    <p:sldId id="358" r:id="rId17"/>
    <p:sldId id="404" r:id="rId18"/>
    <p:sldId id="359" r:id="rId19"/>
    <p:sldId id="360" r:id="rId20"/>
    <p:sldId id="361" r:id="rId21"/>
    <p:sldId id="362" r:id="rId22"/>
    <p:sldId id="363" r:id="rId23"/>
    <p:sldId id="364" r:id="rId24"/>
    <p:sldId id="406" r:id="rId25"/>
    <p:sldId id="407" r:id="rId26"/>
    <p:sldId id="390" r:id="rId27"/>
    <p:sldId id="391" r:id="rId28"/>
    <p:sldId id="392" r:id="rId29"/>
    <p:sldId id="393" r:id="rId30"/>
    <p:sldId id="394" r:id="rId31"/>
    <p:sldId id="409" r:id="rId32"/>
    <p:sldId id="384" r:id="rId33"/>
    <p:sldId id="405" r:id="rId34"/>
    <p:sldId id="383" r:id="rId35"/>
    <p:sldId id="365" r:id="rId36"/>
    <p:sldId id="366" r:id="rId37"/>
    <p:sldId id="385" r:id="rId38"/>
    <p:sldId id="386" r:id="rId39"/>
    <p:sldId id="387" r:id="rId40"/>
    <p:sldId id="388" r:id="rId41"/>
    <p:sldId id="395" r:id="rId42"/>
    <p:sldId id="410" r:id="rId43"/>
    <p:sldId id="367" r:id="rId44"/>
    <p:sldId id="368" r:id="rId45"/>
    <p:sldId id="369" r:id="rId46"/>
    <p:sldId id="370" r:id="rId47"/>
    <p:sldId id="371" r:id="rId48"/>
    <p:sldId id="372" r:id="rId49"/>
    <p:sldId id="373" r:id="rId50"/>
    <p:sldId id="374" r:id="rId51"/>
    <p:sldId id="375" r:id="rId52"/>
    <p:sldId id="376" r:id="rId53"/>
    <p:sldId id="397" r:id="rId54"/>
    <p:sldId id="398" r:id="rId55"/>
    <p:sldId id="399" r:id="rId56"/>
    <p:sldId id="400" r:id="rId57"/>
    <p:sldId id="403" r:id="rId58"/>
    <p:sldId id="401" r:id="rId59"/>
    <p:sldId id="402" r:id="rId60"/>
    <p:sldId id="315" r:id="rId61"/>
    <p:sldId id="349" r:id="rId62"/>
    <p:sldId id="396" r:id="rId63"/>
    <p:sldId id="28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J8F2ZGsD2yP1lYfE79Kw==" hashData="kGmHPSbG/RtROVvPTr9nCpugEqJlM6DKdrKUc21jdE7dp7zuRSNHZ2/25bLC7islBAalnsciFXs1RNY70hov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6" d="100"/>
          <a:sy n="56" d="100"/>
        </p:scale>
        <p:origin x="76"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latin typeface="Times New Roman" pitchFamily="18" charset="0"/>
                <a:cs typeface="Times New Roman" pitchFamily="18" charset="0"/>
              </a:defRPr>
            </a:pPr>
            <a:r>
              <a:rPr lang="en-US" sz="2400" dirty="0">
                <a:latin typeface="Times New Roman" pitchFamily="18" charset="0"/>
                <a:cs typeface="Times New Roman" pitchFamily="18" charset="0"/>
              </a:rPr>
              <a:t>Histogram</a:t>
            </a:r>
            <a:r>
              <a:rPr lang="en-US" sz="2400" baseline="0" dirty="0">
                <a:latin typeface="Times New Roman" pitchFamily="18" charset="0"/>
                <a:cs typeface="Times New Roman" pitchFamily="18" charset="0"/>
              </a:rPr>
              <a:t> of </a:t>
            </a:r>
            <a:r>
              <a:rPr lang="en-US" sz="2400" dirty="0">
                <a:latin typeface="Times New Roman" pitchFamily="18" charset="0"/>
                <a:cs typeface="Times New Roman" pitchFamily="18" charset="0"/>
              </a:rPr>
              <a:t>insect length</a:t>
            </a:r>
          </a:p>
        </c:rich>
      </c:tx>
      <c:overlay val="0"/>
    </c:title>
    <c:autoTitleDeleted val="0"/>
    <c:plotArea>
      <c:layout/>
      <c:barChart>
        <c:barDir val="col"/>
        <c:grouping val="clustered"/>
        <c:varyColors val="0"/>
        <c:ser>
          <c:idx val="0"/>
          <c:order val="0"/>
          <c:tx>
            <c:strRef>
              <c:f>'[Chart in Microsoft Office PowerPoint]Sheet1'!$B$1</c:f>
              <c:strCache>
                <c:ptCount val="1"/>
                <c:pt idx="0">
                  <c:v>Series 1</c:v>
                </c:pt>
              </c:strCache>
            </c:strRef>
          </c:tx>
          <c:invertIfNegative val="0"/>
          <c:val>
            <c:numRef>
              <c:f>'[Chart in Microsoft Office PowerPoint]Sheet1'!$B$2:$B$5</c:f>
              <c:numCache>
                <c:formatCode>General</c:formatCode>
                <c:ptCount val="4"/>
                <c:pt idx="0">
                  <c:v>10</c:v>
                </c:pt>
                <c:pt idx="1">
                  <c:v>12</c:v>
                </c:pt>
                <c:pt idx="2">
                  <c:v>18</c:v>
                </c:pt>
                <c:pt idx="3">
                  <c:v>5</c:v>
                </c:pt>
              </c:numCache>
            </c:numRef>
          </c:val>
          <c:extLst>
            <c:ext xmlns:c16="http://schemas.microsoft.com/office/drawing/2014/chart" uri="{C3380CC4-5D6E-409C-BE32-E72D297353CC}">
              <c16:uniqueId val="{00000000-00BF-4255-857E-0BCF3230E3C4}"/>
            </c:ext>
          </c:extLst>
        </c:ser>
        <c:dLbls>
          <c:showLegendKey val="0"/>
          <c:showVal val="0"/>
          <c:showCatName val="0"/>
          <c:showSerName val="0"/>
          <c:showPercent val="0"/>
          <c:showBubbleSize val="0"/>
        </c:dLbls>
        <c:gapWidth val="0"/>
        <c:axId val="225915952"/>
        <c:axId val="225916344"/>
      </c:barChart>
      <c:catAx>
        <c:axId val="225915952"/>
        <c:scaling>
          <c:orientation val="minMax"/>
        </c:scaling>
        <c:delete val="0"/>
        <c:axPos val="b"/>
        <c:majorTickMark val="out"/>
        <c:minorTickMark val="cross"/>
        <c:tickLblPos val="nextTo"/>
        <c:spPr>
          <a:ln/>
        </c:spPr>
        <c:crossAx val="225916344"/>
        <c:crosses val="autoZero"/>
        <c:auto val="1"/>
        <c:lblAlgn val="ctr"/>
        <c:lblOffset val="100"/>
        <c:noMultiLvlLbl val="0"/>
      </c:catAx>
      <c:valAx>
        <c:axId val="225916344"/>
        <c:scaling>
          <c:orientation val="minMax"/>
        </c:scaling>
        <c:delete val="0"/>
        <c:axPos val="l"/>
        <c:numFmt formatCode="General" sourceLinked="1"/>
        <c:majorTickMark val="out"/>
        <c:minorTickMark val="none"/>
        <c:tickLblPos val="nextTo"/>
        <c:txPr>
          <a:bodyPr/>
          <a:lstStyle/>
          <a:p>
            <a:pPr>
              <a:defRPr sz="2000" baseline="0">
                <a:latin typeface="Arial" panose="020B0604020202020204" pitchFamily="34" charset="0"/>
              </a:defRPr>
            </a:pPr>
            <a:endParaRPr lang="en-US"/>
          </a:p>
        </c:txPr>
        <c:crossAx val="225915952"/>
        <c:crosses val="autoZero"/>
        <c:crossBetween val="between"/>
      </c:valAx>
      <c:spPr>
        <a:noFill/>
      </c:spPr>
    </c:plotArea>
    <c:plotVisOnly val="1"/>
    <c:dispBlanksAs val="gap"/>
    <c:showDLblsOverMax val="0"/>
  </c:chart>
  <c:spPr>
    <a:ln>
      <a:no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8EEAB-8E71-452F-A061-DF0ED4AB2B77}"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B1A91F6D-267D-4668-AAA5-1EE687A287E0}">
      <dgm:prSet custT="1">
        <dgm:style>
          <a:lnRef idx="1">
            <a:schemeClr val="accent2"/>
          </a:lnRef>
          <a:fillRef idx="2">
            <a:schemeClr val="accent2"/>
          </a:fillRef>
          <a:effectRef idx="1">
            <a:schemeClr val="accent2"/>
          </a:effectRef>
          <a:fontRef idx="minor">
            <a:schemeClr val="dk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Mean</a:t>
          </a:r>
        </a:p>
        <a:p>
          <a:r>
            <a:rPr lang="en-US" sz="2400" dirty="0">
              <a:solidFill>
                <a:schemeClr val="tx1"/>
              </a:solidFill>
              <a:latin typeface="Arial" panose="020B0604020202020204" pitchFamily="34" charset="0"/>
              <a:cs typeface="Arial" panose="020B0604020202020204" pitchFamily="34" charset="0"/>
            </a:rPr>
            <a:t>Median</a:t>
          </a:r>
        </a:p>
        <a:p>
          <a:r>
            <a:rPr lang="en-US" sz="2400" dirty="0">
              <a:solidFill>
                <a:schemeClr val="tx1"/>
              </a:solidFill>
              <a:latin typeface="Arial" panose="020B0604020202020204" pitchFamily="34" charset="0"/>
              <a:cs typeface="Arial" panose="020B0604020202020204" pitchFamily="34" charset="0"/>
            </a:rPr>
            <a:t>Mode</a:t>
          </a:r>
        </a:p>
        <a:p>
          <a:r>
            <a:rPr lang="en-US" sz="2400" dirty="0">
              <a:solidFill>
                <a:schemeClr val="tx1"/>
              </a:solidFill>
              <a:latin typeface="Arial" panose="020B0604020202020204" pitchFamily="34" charset="0"/>
              <a:cs typeface="Arial" panose="020B0604020202020204" pitchFamily="34" charset="0"/>
            </a:rPr>
            <a:t>Midrange</a:t>
          </a:r>
        </a:p>
      </dgm:t>
    </dgm:pt>
    <dgm:pt modelId="{5BBD2AE1-A01C-4B52-88A4-F94990E913EF}" type="parTrans" cxnId="{3A0D61A4-AD17-4ED8-8E89-4D1B87D9FC28}">
      <dgm:prSet/>
      <dgm:spPr/>
      <dgm:t>
        <a:bodyPr/>
        <a:lstStyle/>
        <a:p>
          <a:endParaRPr lang="en-US" sz="1800">
            <a:solidFill>
              <a:schemeClr val="tx1"/>
            </a:solidFill>
            <a:latin typeface="Times New Roman" pitchFamily="18" charset="0"/>
            <a:cs typeface="Times New Roman" pitchFamily="18" charset="0"/>
          </a:endParaRPr>
        </a:p>
      </dgm:t>
    </dgm:pt>
    <dgm:pt modelId="{C9A3B2B1-A514-4023-84AC-E92C8AFD94B8}" type="sibTrans" cxnId="{3A0D61A4-AD17-4ED8-8E89-4D1B87D9FC28}">
      <dgm:prSet/>
      <dgm:spPr/>
      <dgm:t>
        <a:bodyPr/>
        <a:lstStyle/>
        <a:p>
          <a:endParaRPr lang="en-US" sz="1800">
            <a:solidFill>
              <a:schemeClr val="tx1"/>
            </a:solidFill>
            <a:latin typeface="Times New Roman" pitchFamily="18" charset="0"/>
            <a:cs typeface="Times New Roman" pitchFamily="18" charset="0"/>
          </a:endParaRPr>
        </a:p>
      </dgm:t>
    </dgm:pt>
    <dgm:pt modelId="{5A1A5799-5ED5-4B37-9B8D-69A21C2C9EB5}">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Numerical summary of quantitative variables</a:t>
          </a:r>
        </a:p>
      </dgm:t>
    </dgm:pt>
    <dgm:pt modelId="{A1BF6EF5-9B30-44E0-A299-0F7DCF0874EA}" type="sibTrans" cxnId="{39EFB46B-2363-47A3-86AE-549130408794}">
      <dgm:prSet/>
      <dgm:spPr/>
      <dgm:t>
        <a:bodyPr/>
        <a:lstStyle/>
        <a:p>
          <a:endParaRPr lang="en-US" sz="1800">
            <a:solidFill>
              <a:schemeClr val="tx1"/>
            </a:solidFill>
            <a:latin typeface="Times New Roman" pitchFamily="18" charset="0"/>
            <a:cs typeface="Times New Roman" pitchFamily="18" charset="0"/>
          </a:endParaRPr>
        </a:p>
      </dgm:t>
    </dgm:pt>
    <dgm:pt modelId="{37703436-DF17-4E6B-A803-6948842E174F}" type="parTrans" cxnId="{39EFB46B-2363-47A3-86AE-549130408794}">
      <dgm:prSet/>
      <dgm:spPr/>
      <dgm:t>
        <a:bodyPr/>
        <a:lstStyle/>
        <a:p>
          <a:endParaRPr lang="en-US" sz="1800">
            <a:solidFill>
              <a:schemeClr val="tx1"/>
            </a:solidFill>
            <a:latin typeface="Times New Roman" pitchFamily="18" charset="0"/>
            <a:cs typeface="Times New Roman" pitchFamily="18" charset="0"/>
          </a:endParaRPr>
        </a:p>
      </dgm:t>
    </dgm:pt>
    <dgm:pt modelId="{2F48A760-1A64-448D-BE67-F12E2617A365}">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Measures of center</a:t>
          </a:r>
        </a:p>
        <a:p>
          <a:r>
            <a:rPr lang="en-US" sz="2400" dirty="0">
              <a:solidFill>
                <a:schemeClr val="tx1"/>
              </a:solidFill>
              <a:latin typeface="Arial" panose="020B0604020202020204" pitchFamily="34" charset="0"/>
              <a:cs typeface="Arial" panose="020B0604020202020204" pitchFamily="34" charset="0"/>
            </a:rPr>
            <a:t> or central tendency</a:t>
          </a:r>
        </a:p>
        <a:p>
          <a:r>
            <a:rPr lang="en-US" sz="2400" dirty="0">
              <a:solidFill>
                <a:schemeClr val="tx1"/>
              </a:solidFill>
              <a:latin typeface="Arial" panose="020B0604020202020204" pitchFamily="34" charset="0"/>
              <a:cs typeface="Arial" panose="020B0604020202020204" pitchFamily="34" charset="0"/>
            </a:rPr>
            <a:t>“Typical value of data”</a:t>
          </a:r>
        </a:p>
      </dgm:t>
    </dgm:pt>
    <dgm:pt modelId="{A46935BC-46DD-40BC-897C-B6C520D0518B}" type="sibTrans" cxnId="{2509B645-C0F3-46DD-83F4-C074BA6CF632}">
      <dgm:prSet/>
      <dgm:spPr/>
      <dgm:t>
        <a:bodyPr/>
        <a:lstStyle/>
        <a:p>
          <a:endParaRPr lang="en-US" sz="1800">
            <a:solidFill>
              <a:schemeClr val="tx1"/>
            </a:solidFill>
            <a:latin typeface="Times New Roman" pitchFamily="18" charset="0"/>
            <a:cs typeface="Times New Roman" pitchFamily="18" charset="0"/>
          </a:endParaRPr>
        </a:p>
      </dgm:t>
    </dgm:pt>
    <dgm:pt modelId="{B440E363-4AB5-41A3-8D78-5D59FDDDAD89}" type="parTrans" cxnId="{2509B645-C0F3-46DD-83F4-C074BA6CF632}">
      <dgm:prSet/>
      <dgm:spPr/>
      <dgm:t>
        <a:bodyPr/>
        <a:lstStyle/>
        <a:p>
          <a:endParaRPr lang="en-US" sz="1800">
            <a:solidFill>
              <a:schemeClr val="tx1"/>
            </a:solidFill>
            <a:latin typeface="Times New Roman" pitchFamily="18" charset="0"/>
            <a:cs typeface="Times New Roman" pitchFamily="18" charset="0"/>
          </a:endParaRPr>
        </a:p>
      </dgm:t>
    </dgm:pt>
    <dgm:pt modelId="{8361A64C-D382-494E-9DC4-3F486A18E583}">
      <dgm:prSet custT="1">
        <dgm:style>
          <a:lnRef idx="3">
            <a:schemeClr val="lt1"/>
          </a:lnRef>
          <a:fillRef idx="1">
            <a:schemeClr val="accent4"/>
          </a:fillRef>
          <a:effectRef idx="1">
            <a:schemeClr val="accent4"/>
          </a:effectRef>
          <a:fontRef idx="minor">
            <a:schemeClr val="lt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Measures of spread /dispersion/variation</a:t>
          </a:r>
        </a:p>
      </dgm:t>
    </dgm:pt>
    <dgm:pt modelId="{DD3F5D67-BB58-4F54-AC7D-9EAA811AD618}" type="parTrans" cxnId="{3A6D43E8-ED9E-4243-9F86-F9BCEAD6981F}">
      <dgm:prSet/>
      <dgm:spPr/>
      <dgm:t>
        <a:bodyPr/>
        <a:lstStyle/>
        <a:p>
          <a:endParaRPr lang="en-US" sz="1800">
            <a:solidFill>
              <a:schemeClr val="tx1"/>
            </a:solidFill>
            <a:latin typeface="Times New Roman" pitchFamily="18" charset="0"/>
            <a:cs typeface="Times New Roman" pitchFamily="18" charset="0"/>
          </a:endParaRPr>
        </a:p>
      </dgm:t>
    </dgm:pt>
    <dgm:pt modelId="{32BB8D93-23CD-4F8B-8286-EB22AA6202E4}" type="sibTrans" cxnId="{3A6D43E8-ED9E-4243-9F86-F9BCEAD6981F}">
      <dgm:prSet/>
      <dgm:spPr/>
      <dgm:t>
        <a:bodyPr/>
        <a:lstStyle/>
        <a:p>
          <a:endParaRPr lang="en-US" sz="1800">
            <a:solidFill>
              <a:schemeClr val="tx1"/>
            </a:solidFill>
            <a:latin typeface="Times New Roman" pitchFamily="18" charset="0"/>
            <a:cs typeface="Times New Roman" pitchFamily="18" charset="0"/>
          </a:endParaRPr>
        </a:p>
      </dgm:t>
    </dgm:pt>
    <dgm:pt modelId="{EE72C612-3F34-4FA9-A98C-035FBB293FA2}">
      <dgm:prSet custT="1">
        <dgm:style>
          <a:lnRef idx="3">
            <a:schemeClr val="lt1"/>
          </a:lnRef>
          <a:fillRef idx="1">
            <a:schemeClr val="accent4"/>
          </a:fillRef>
          <a:effectRef idx="1">
            <a:schemeClr val="accent4"/>
          </a:effectRef>
          <a:fontRef idx="minor">
            <a:schemeClr val="lt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Measures of position </a:t>
          </a:r>
        </a:p>
      </dgm:t>
    </dgm:pt>
    <dgm:pt modelId="{7D9B9BBB-9C06-4595-94C6-81792A77EAEE}" type="parTrans" cxnId="{04FDFAA0-DBED-40B5-8597-93E480EA181B}">
      <dgm:prSet/>
      <dgm:spPr/>
      <dgm:t>
        <a:bodyPr/>
        <a:lstStyle/>
        <a:p>
          <a:endParaRPr lang="en-US" sz="1800">
            <a:solidFill>
              <a:schemeClr val="tx1"/>
            </a:solidFill>
            <a:latin typeface="Times New Roman" pitchFamily="18" charset="0"/>
            <a:cs typeface="Times New Roman" pitchFamily="18" charset="0"/>
          </a:endParaRPr>
        </a:p>
      </dgm:t>
    </dgm:pt>
    <dgm:pt modelId="{0E828BBC-5912-41C6-B72E-BBAB257D1977}" type="sibTrans" cxnId="{04FDFAA0-DBED-40B5-8597-93E480EA181B}">
      <dgm:prSet/>
      <dgm:spPr/>
      <dgm:t>
        <a:bodyPr/>
        <a:lstStyle/>
        <a:p>
          <a:endParaRPr lang="en-US" sz="1800">
            <a:solidFill>
              <a:schemeClr val="tx1"/>
            </a:solidFill>
            <a:latin typeface="Times New Roman" pitchFamily="18" charset="0"/>
            <a:cs typeface="Times New Roman" pitchFamily="18" charset="0"/>
          </a:endParaRPr>
        </a:p>
      </dgm:t>
    </dgm:pt>
    <dgm:pt modelId="{CF1E4DBA-09EB-42D1-9345-A45672CF24A1}">
      <dgm:prSet custT="1">
        <dgm:style>
          <a:lnRef idx="1">
            <a:schemeClr val="accent2"/>
          </a:lnRef>
          <a:fillRef idx="2">
            <a:schemeClr val="accent2"/>
          </a:fillRef>
          <a:effectRef idx="1">
            <a:schemeClr val="accent2"/>
          </a:effectRef>
          <a:fontRef idx="minor">
            <a:schemeClr val="dk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Range</a:t>
          </a:r>
        </a:p>
        <a:p>
          <a:r>
            <a:rPr lang="en-US" sz="2400" dirty="0">
              <a:solidFill>
                <a:schemeClr val="tx1"/>
              </a:solidFill>
              <a:latin typeface="Arial" panose="020B0604020202020204" pitchFamily="34" charset="0"/>
              <a:cs typeface="Arial" panose="020B0604020202020204" pitchFamily="34" charset="0"/>
            </a:rPr>
            <a:t>Variance</a:t>
          </a:r>
        </a:p>
        <a:p>
          <a:r>
            <a:rPr lang="en-US" sz="2400" dirty="0">
              <a:solidFill>
                <a:schemeClr val="tx1"/>
              </a:solidFill>
              <a:latin typeface="Arial" panose="020B0604020202020204" pitchFamily="34" charset="0"/>
              <a:cs typeface="Arial" panose="020B0604020202020204" pitchFamily="34" charset="0"/>
            </a:rPr>
            <a:t>Standard deviation</a:t>
          </a:r>
        </a:p>
        <a:p>
          <a:r>
            <a:rPr lang="en-US" sz="2400" dirty="0">
              <a:solidFill>
                <a:schemeClr val="tx1"/>
              </a:solidFill>
              <a:latin typeface="Arial" panose="020B0604020202020204" pitchFamily="34" charset="0"/>
              <a:cs typeface="Arial" panose="020B0604020202020204" pitchFamily="34" charset="0"/>
            </a:rPr>
            <a:t>Coefficient of variation</a:t>
          </a:r>
        </a:p>
        <a:p>
          <a:r>
            <a:rPr lang="en-US" sz="2400" dirty="0">
              <a:solidFill>
                <a:schemeClr val="tx1"/>
              </a:solidFill>
              <a:latin typeface="Arial" panose="020B0604020202020204" pitchFamily="34" charset="0"/>
              <a:cs typeface="Arial" panose="020B0604020202020204" pitchFamily="34" charset="0"/>
            </a:rPr>
            <a:t>IQR</a:t>
          </a:r>
        </a:p>
      </dgm:t>
    </dgm:pt>
    <dgm:pt modelId="{8534A8C9-5814-42EE-B203-38FC7E1337A6}" type="parTrans" cxnId="{DCBDB6C5-EFB8-4810-B51A-BE81A6497CCA}">
      <dgm:prSet/>
      <dgm:spPr/>
      <dgm:t>
        <a:bodyPr/>
        <a:lstStyle/>
        <a:p>
          <a:endParaRPr lang="en-US">
            <a:solidFill>
              <a:schemeClr val="tx1"/>
            </a:solidFill>
          </a:endParaRPr>
        </a:p>
      </dgm:t>
    </dgm:pt>
    <dgm:pt modelId="{850D894D-E39F-45D6-A981-4296717A62E9}" type="sibTrans" cxnId="{DCBDB6C5-EFB8-4810-B51A-BE81A6497CCA}">
      <dgm:prSet/>
      <dgm:spPr/>
      <dgm:t>
        <a:bodyPr/>
        <a:lstStyle/>
        <a:p>
          <a:endParaRPr lang="en-US">
            <a:solidFill>
              <a:schemeClr val="tx1"/>
            </a:solidFill>
          </a:endParaRPr>
        </a:p>
      </dgm:t>
    </dgm:pt>
    <dgm:pt modelId="{DE0962C4-31CD-4BA4-86FA-530A4FC1B35A}">
      <dgm:prSet custT="1">
        <dgm:style>
          <a:lnRef idx="1">
            <a:schemeClr val="accent2"/>
          </a:lnRef>
          <a:fillRef idx="2">
            <a:schemeClr val="accent2"/>
          </a:fillRef>
          <a:effectRef idx="1">
            <a:schemeClr val="accent2"/>
          </a:effectRef>
          <a:fontRef idx="minor">
            <a:schemeClr val="dk1"/>
          </a:fontRef>
        </dgm:style>
      </dgm:prSet>
      <dgm:spPr/>
      <dgm:t>
        <a:bodyPr/>
        <a:lstStyle/>
        <a:p>
          <a:r>
            <a:rPr lang="en-US" sz="2400" dirty="0">
              <a:solidFill>
                <a:schemeClr val="tx1"/>
              </a:solidFill>
              <a:latin typeface="Arial" panose="020B0604020202020204" pitchFamily="34" charset="0"/>
              <a:cs typeface="Arial" panose="020B0604020202020204" pitchFamily="34" charset="0"/>
            </a:rPr>
            <a:t>Percentiles</a:t>
          </a:r>
        </a:p>
        <a:p>
          <a:r>
            <a:rPr lang="en-US" sz="2400" dirty="0">
              <a:solidFill>
                <a:schemeClr val="tx1"/>
              </a:solidFill>
              <a:latin typeface="Arial" panose="020B0604020202020204" pitchFamily="34" charset="0"/>
              <a:cs typeface="Arial" panose="020B0604020202020204" pitchFamily="34" charset="0"/>
            </a:rPr>
            <a:t>Quartiles</a:t>
          </a:r>
        </a:p>
        <a:p>
          <a:r>
            <a:rPr lang="en-US" sz="2400" dirty="0">
              <a:solidFill>
                <a:schemeClr val="tx1"/>
              </a:solidFill>
              <a:latin typeface="Arial" panose="020B0604020202020204" pitchFamily="34" charset="0"/>
              <a:cs typeface="Arial" panose="020B0604020202020204" pitchFamily="34" charset="0"/>
            </a:rPr>
            <a:t>Boxplot</a:t>
          </a:r>
        </a:p>
        <a:p>
          <a:r>
            <a:rPr lang="en-US" sz="2400" dirty="0">
              <a:solidFill>
                <a:schemeClr val="tx1"/>
              </a:solidFill>
              <a:latin typeface="Arial" panose="020B0604020202020204" pitchFamily="34" charset="0"/>
              <a:cs typeface="Arial" panose="020B0604020202020204" pitchFamily="34" charset="0"/>
            </a:rPr>
            <a:t>Outliers</a:t>
          </a:r>
        </a:p>
      </dgm:t>
    </dgm:pt>
    <dgm:pt modelId="{2B61DC28-BFE0-45A0-85E1-90F2A299C4AC}" type="parTrans" cxnId="{4EFDCB1E-CE15-4354-AD53-34578422CB41}">
      <dgm:prSet/>
      <dgm:spPr/>
      <dgm:t>
        <a:bodyPr/>
        <a:lstStyle/>
        <a:p>
          <a:endParaRPr lang="en-US">
            <a:solidFill>
              <a:schemeClr val="tx1"/>
            </a:solidFill>
          </a:endParaRPr>
        </a:p>
      </dgm:t>
    </dgm:pt>
    <dgm:pt modelId="{C15BC0ED-B690-4C75-8FCE-31D57F1DAF82}" type="sibTrans" cxnId="{4EFDCB1E-CE15-4354-AD53-34578422CB41}">
      <dgm:prSet/>
      <dgm:spPr/>
      <dgm:t>
        <a:bodyPr/>
        <a:lstStyle/>
        <a:p>
          <a:endParaRPr lang="en-US">
            <a:solidFill>
              <a:schemeClr val="tx1"/>
            </a:solidFill>
          </a:endParaRPr>
        </a:p>
      </dgm:t>
    </dgm:pt>
    <dgm:pt modelId="{D57D2721-4F04-455B-A1CF-6FD6AB3EB473}" type="pres">
      <dgm:prSet presAssocID="{8C68EEAB-8E71-452F-A061-DF0ED4AB2B77}" presName="mainComposite" presStyleCnt="0">
        <dgm:presLayoutVars>
          <dgm:chPref val="1"/>
          <dgm:dir/>
          <dgm:animOne val="branch"/>
          <dgm:animLvl val="lvl"/>
          <dgm:resizeHandles val="exact"/>
        </dgm:presLayoutVars>
      </dgm:prSet>
      <dgm:spPr/>
    </dgm:pt>
    <dgm:pt modelId="{F41EB77E-4BB2-41B5-B223-3B164F5D923D}" type="pres">
      <dgm:prSet presAssocID="{8C68EEAB-8E71-452F-A061-DF0ED4AB2B77}" presName="hierFlow" presStyleCnt="0"/>
      <dgm:spPr/>
    </dgm:pt>
    <dgm:pt modelId="{5807E49C-679F-464B-8FC5-EDA3527D5CAE}" type="pres">
      <dgm:prSet presAssocID="{8C68EEAB-8E71-452F-A061-DF0ED4AB2B77}" presName="hierChild1" presStyleCnt="0">
        <dgm:presLayoutVars>
          <dgm:chPref val="1"/>
          <dgm:animOne val="branch"/>
          <dgm:animLvl val="lvl"/>
        </dgm:presLayoutVars>
      </dgm:prSet>
      <dgm:spPr/>
    </dgm:pt>
    <dgm:pt modelId="{00B41A99-D855-4812-A730-853C8C75CE41}" type="pres">
      <dgm:prSet presAssocID="{5A1A5799-5ED5-4B37-9B8D-69A21C2C9EB5}" presName="Name14" presStyleCnt="0"/>
      <dgm:spPr/>
    </dgm:pt>
    <dgm:pt modelId="{67BACEE9-AEA6-4AEC-AAE5-A42E5A2D1415}" type="pres">
      <dgm:prSet presAssocID="{5A1A5799-5ED5-4B37-9B8D-69A21C2C9EB5}" presName="level1Shape" presStyleLbl="node0" presStyleIdx="0" presStyleCnt="1" custScaleX="226239">
        <dgm:presLayoutVars>
          <dgm:chPref val="3"/>
        </dgm:presLayoutVars>
      </dgm:prSet>
      <dgm:spPr/>
    </dgm:pt>
    <dgm:pt modelId="{E66EE453-980F-4531-A8FD-044D4BF558CE}" type="pres">
      <dgm:prSet presAssocID="{5A1A5799-5ED5-4B37-9B8D-69A21C2C9EB5}" presName="hierChild2" presStyleCnt="0"/>
      <dgm:spPr/>
    </dgm:pt>
    <dgm:pt modelId="{174C112A-93A6-4E6F-A79A-B3C06DAC7078}" type="pres">
      <dgm:prSet presAssocID="{B440E363-4AB5-41A3-8D78-5D59FDDDAD89}" presName="Name19" presStyleLbl="parChTrans1D2" presStyleIdx="0" presStyleCnt="3"/>
      <dgm:spPr/>
    </dgm:pt>
    <dgm:pt modelId="{A7E909B5-3E27-4F8C-BE59-834D18B36DED}" type="pres">
      <dgm:prSet presAssocID="{2F48A760-1A64-448D-BE67-F12E2617A365}" presName="Name21" presStyleCnt="0"/>
      <dgm:spPr/>
    </dgm:pt>
    <dgm:pt modelId="{5F952200-CF68-4FA1-96D8-DC4B8E4E7EFC}" type="pres">
      <dgm:prSet presAssocID="{2F48A760-1A64-448D-BE67-F12E2617A365}" presName="level2Shape" presStyleLbl="node2" presStyleIdx="0" presStyleCnt="3" custScaleX="223409" custScaleY="115026"/>
      <dgm:spPr/>
    </dgm:pt>
    <dgm:pt modelId="{D5C7BD2F-6636-45F3-B5A2-4F36020EDC62}" type="pres">
      <dgm:prSet presAssocID="{2F48A760-1A64-448D-BE67-F12E2617A365}" presName="hierChild3" presStyleCnt="0"/>
      <dgm:spPr/>
    </dgm:pt>
    <dgm:pt modelId="{F34DD6AF-668D-4200-8553-C941A6566715}" type="pres">
      <dgm:prSet presAssocID="{5BBD2AE1-A01C-4B52-88A4-F94990E913EF}" presName="Name19" presStyleLbl="parChTrans1D3" presStyleIdx="0" presStyleCnt="3"/>
      <dgm:spPr/>
    </dgm:pt>
    <dgm:pt modelId="{0A9B9B90-821F-4FAA-AF00-E3282EE53A25}" type="pres">
      <dgm:prSet presAssocID="{B1A91F6D-267D-4668-AAA5-1EE687A287E0}" presName="Name21" presStyleCnt="0"/>
      <dgm:spPr/>
    </dgm:pt>
    <dgm:pt modelId="{7CF4B4FE-D56F-469F-B796-C15A030E3498}" type="pres">
      <dgm:prSet presAssocID="{B1A91F6D-267D-4668-AAA5-1EE687A287E0}" presName="level2Shape" presStyleLbl="node3" presStyleIdx="0" presStyleCnt="3" custScaleY="167779"/>
      <dgm:spPr/>
    </dgm:pt>
    <dgm:pt modelId="{44DBEA97-241C-4116-B0F5-9A3D313D0F20}" type="pres">
      <dgm:prSet presAssocID="{B1A91F6D-267D-4668-AAA5-1EE687A287E0}" presName="hierChild3" presStyleCnt="0"/>
      <dgm:spPr/>
    </dgm:pt>
    <dgm:pt modelId="{FB593498-9CE5-4E76-A3E4-1487C704B0CB}" type="pres">
      <dgm:prSet presAssocID="{7D9B9BBB-9C06-4595-94C6-81792A77EAEE}" presName="Name19" presStyleLbl="parChTrans1D2" presStyleIdx="1" presStyleCnt="3"/>
      <dgm:spPr/>
    </dgm:pt>
    <dgm:pt modelId="{56ABE353-9527-42FB-9206-52E00EB56134}" type="pres">
      <dgm:prSet presAssocID="{EE72C612-3F34-4FA9-A98C-035FBB293FA2}" presName="Name21" presStyleCnt="0"/>
      <dgm:spPr/>
    </dgm:pt>
    <dgm:pt modelId="{2B8C1B5A-58C0-4A92-A721-3CFEA1012342}" type="pres">
      <dgm:prSet presAssocID="{EE72C612-3F34-4FA9-A98C-035FBB293FA2}" presName="level2Shape" presStyleLbl="node2" presStyleIdx="1" presStyleCnt="3" custScaleX="161237"/>
      <dgm:spPr/>
    </dgm:pt>
    <dgm:pt modelId="{6396E23D-8889-4DD9-9B46-0604FA82DB79}" type="pres">
      <dgm:prSet presAssocID="{EE72C612-3F34-4FA9-A98C-035FBB293FA2}" presName="hierChild3" presStyleCnt="0"/>
      <dgm:spPr/>
    </dgm:pt>
    <dgm:pt modelId="{66D99441-64B8-4207-AD6F-6C01CA8C5F8F}" type="pres">
      <dgm:prSet presAssocID="{2B61DC28-BFE0-45A0-85E1-90F2A299C4AC}" presName="Name19" presStyleLbl="parChTrans1D3" presStyleIdx="1" presStyleCnt="3"/>
      <dgm:spPr/>
    </dgm:pt>
    <dgm:pt modelId="{7DF2BC99-C8EC-4838-9CB1-0BC039855AD9}" type="pres">
      <dgm:prSet presAssocID="{DE0962C4-31CD-4BA4-86FA-530A4FC1B35A}" presName="Name21" presStyleCnt="0"/>
      <dgm:spPr/>
    </dgm:pt>
    <dgm:pt modelId="{CD0DA8C9-1F95-4D87-9C4C-300659A49B29}" type="pres">
      <dgm:prSet presAssocID="{DE0962C4-31CD-4BA4-86FA-530A4FC1B35A}" presName="level2Shape" presStyleLbl="node3" presStyleIdx="1" presStyleCnt="3" custScaleX="123669" custScaleY="164059"/>
      <dgm:spPr/>
    </dgm:pt>
    <dgm:pt modelId="{E24C4C89-EF4A-4426-866F-E14A49EB8627}" type="pres">
      <dgm:prSet presAssocID="{DE0962C4-31CD-4BA4-86FA-530A4FC1B35A}" presName="hierChild3" presStyleCnt="0"/>
      <dgm:spPr/>
    </dgm:pt>
    <dgm:pt modelId="{3DFEEEB6-5A70-47BC-917D-FB6FD376DCA6}" type="pres">
      <dgm:prSet presAssocID="{DD3F5D67-BB58-4F54-AC7D-9EAA811AD618}" presName="Name19" presStyleLbl="parChTrans1D2" presStyleIdx="2" presStyleCnt="3"/>
      <dgm:spPr/>
    </dgm:pt>
    <dgm:pt modelId="{DEDADECA-E4D2-4B54-8B4A-8AAAD0A3B230}" type="pres">
      <dgm:prSet presAssocID="{8361A64C-D382-494E-9DC4-3F486A18E583}" presName="Name21" presStyleCnt="0"/>
      <dgm:spPr/>
    </dgm:pt>
    <dgm:pt modelId="{36448F38-5368-4946-85F3-93EE005BF034}" type="pres">
      <dgm:prSet presAssocID="{8361A64C-D382-494E-9DC4-3F486A18E583}" presName="level2Shape" presStyleLbl="node2" presStyleIdx="2" presStyleCnt="3" custScaleX="189029"/>
      <dgm:spPr/>
    </dgm:pt>
    <dgm:pt modelId="{0F9C0AD8-02FE-4557-AEBC-C396C07E498F}" type="pres">
      <dgm:prSet presAssocID="{8361A64C-D382-494E-9DC4-3F486A18E583}" presName="hierChild3" presStyleCnt="0"/>
      <dgm:spPr/>
    </dgm:pt>
    <dgm:pt modelId="{9229D0C7-469D-4732-985D-30FEC4381624}" type="pres">
      <dgm:prSet presAssocID="{8534A8C9-5814-42EE-B203-38FC7E1337A6}" presName="Name19" presStyleLbl="parChTrans1D3" presStyleIdx="2" presStyleCnt="3"/>
      <dgm:spPr/>
    </dgm:pt>
    <dgm:pt modelId="{9D66A94F-2C81-4C9A-969F-BE377FFCE429}" type="pres">
      <dgm:prSet presAssocID="{CF1E4DBA-09EB-42D1-9345-A45672CF24A1}" presName="Name21" presStyleCnt="0"/>
      <dgm:spPr/>
    </dgm:pt>
    <dgm:pt modelId="{F5E94AFB-6044-4F94-94CF-BF25EF07FF24}" type="pres">
      <dgm:prSet presAssocID="{CF1E4DBA-09EB-42D1-9345-A45672CF24A1}" presName="level2Shape" presStyleLbl="node3" presStyleIdx="2" presStyleCnt="3" custScaleX="257497" custScaleY="203139"/>
      <dgm:spPr/>
    </dgm:pt>
    <dgm:pt modelId="{F79F2487-8EAD-4E60-AEED-7C176C3BE33F}" type="pres">
      <dgm:prSet presAssocID="{CF1E4DBA-09EB-42D1-9345-A45672CF24A1}" presName="hierChild3" presStyleCnt="0"/>
      <dgm:spPr/>
    </dgm:pt>
    <dgm:pt modelId="{264C7368-B96C-40DB-A538-83C3BD8937D4}" type="pres">
      <dgm:prSet presAssocID="{8C68EEAB-8E71-452F-A061-DF0ED4AB2B77}" presName="bgShapesFlow" presStyleCnt="0"/>
      <dgm:spPr/>
    </dgm:pt>
  </dgm:ptLst>
  <dgm:cxnLst>
    <dgm:cxn modelId="{4EFDCB1E-CE15-4354-AD53-34578422CB41}" srcId="{EE72C612-3F34-4FA9-A98C-035FBB293FA2}" destId="{DE0962C4-31CD-4BA4-86FA-530A4FC1B35A}" srcOrd="0" destOrd="0" parTransId="{2B61DC28-BFE0-45A0-85E1-90F2A299C4AC}" sibTransId="{C15BC0ED-B690-4C75-8FCE-31D57F1DAF82}"/>
    <dgm:cxn modelId="{C531CC2A-3C5B-494B-A5E8-E71A34EEDE52}" type="presOf" srcId="{CF1E4DBA-09EB-42D1-9345-A45672CF24A1}" destId="{F5E94AFB-6044-4F94-94CF-BF25EF07FF24}" srcOrd="0" destOrd="0" presId="urn:microsoft.com/office/officeart/2005/8/layout/hierarchy6"/>
    <dgm:cxn modelId="{E8E3CC5D-2B7F-4C22-A41E-2B62703E5E62}" type="presOf" srcId="{2F48A760-1A64-448D-BE67-F12E2617A365}" destId="{5F952200-CF68-4FA1-96D8-DC4B8E4E7EFC}" srcOrd="0" destOrd="0" presId="urn:microsoft.com/office/officeart/2005/8/layout/hierarchy6"/>
    <dgm:cxn modelId="{2509B645-C0F3-46DD-83F4-C074BA6CF632}" srcId="{5A1A5799-5ED5-4B37-9B8D-69A21C2C9EB5}" destId="{2F48A760-1A64-448D-BE67-F12E2617A365}" srcOrd="0" destOrd="0" parTransId="{B440E363-4AB5-41A3-8D78-5D59FDDDAD89}" sibTransId="{A46935BC-46DD-40BC-897C-B6C520D0518B}"/>
    <dgm:cxn modelId="{D82B3567-98F3-4204-A890-56FB05E5B1C3}" type="presOf" srcId="{8534A8C9-5814-42EE-B203-38FC7E1337A6}" destId="{9229D0C7-469D-4732-985D-30FEC4381624}" srcOrd="0" destOrd="0" presId="urn:microsoft.com/office/officeart/2005/8/layout/hierarchy6"/>
    <dgm:cxn modelId="{BFDD516A-9F55-4FC3-A71A-FE41E904AD7E}" type="presOf" srcId="{2B61DC28-BFE0-45A0-85E1-90F2A299C4AC}" destId="{66D99441-64B8-4207-AD6F-6C01CA8C5F8F}" srcOrd="0" destOrd="0" presId="urn:microsoft.com/office/officeart/2005/8/layout/hierarchy6"/>
    <dgm:cxn modelId="{39EFB46B-2363-47A3-86AE-549130408794}" srcId="{8C68EEAB-8E71-452F-A061-DF0ED4AB2B77}" destId="{5A1A5799-5ED5-4B37-9B8D-69A21C2C9EB5}" srcOrd="0" destOrd="0" parTransId="{37703436-DF17-4E6B-A803-6948842E174F}" sibTransId="{A1BF6EF5-9B30-44E0-A299-0F7DCF0874EA}"/>
    <dgm:cxn modelId="{97B2C550-6C40-49DE-B542-94E51BC96525}" type="presOf" srcId="{8C68EEAB-8E71-452F-A061-DF0ED4AB2B77}" destId="{D57D2721-4F04-455B-A1CF-6FD6AB3EB473}" srcOrd="0" destOrd="0" presId="urn:microsoft.com/office/officeart/2005/8/layout/hierarchy6"/>
    <dgm:cxn modelId="{9A49A354-718F-41B6-B3A7-9EE013C2BEFC}" type="presOf" srcId="{8361A64C-D382-494E-9DC4-3F486A18E583}" destId="{36448F38-5368-4946-85F3-93EE005BF034}" srcOrd="0" destOrd="0" presId="urn:microsoft.com/office/officeart/2005/8/layout/hierarchy6"/>
    <dgm:cxn modelId="{82D01880-F204-4E29-867B-8FBF7ECF60DD}" type="presOf" srcId="{5BBD2AE1-A01C-4B52-88A4-F94990E913EF}" destId="{F34DD6AF-668D-4200-8553-C941A6566715}" srcOrd="0" destOrd="0" presId="urn:microsoft.com/office/officeart/2005/8/layout/hierarchy6"/>
    <dgm:cxn modelId="{F04B0E8C-39E0-45B0-AB83-E0D7B3E8C412}" type="presOf" srcId="{7D9B9BBB-9C06-4595-94C6-81792A77EAEE}" destId="{FB593498-9CE5-4E76-A3E4-1487C704B0CB}" srcOrd="0" destOrd="0" presId="urn:microsoft.com/office/officeart/2005/8/layout/hierarchy6"/>
    <dgm:cxn modelId="{58FBBF8C-6148-4677-933D-50661ACD1ADF}" type="presOf" srcId="{DD3F5D67-BB58-4F54-AC7D-9EAA811AD618}" destId="{3DFEEEB6-5A70-47BC-917D-FB6FD376DCA6}" srcOrd="0" destOrd="0" presId="urn:microsoft.com/office/officeart/2005/8/layout/hierarchy6"/>
    <dgm:cxn modelId="{A65A2F92-5739-4BB7-BD9C-033703D06308}" type="presOf" srcId="{B440E363-4AB5-41A3-8D78-5D59FDDDAD89}" destId="{174C112A-93A6-4E6F-A79A-B3C06DAC7078}" srcOrd="0" destOrd="0" presId="urn:microsoft.com/office/officeart/2005/8/layout/hierarchy6"/>
    <dgm:cxn modelId="{572E5195-21ED-4CBF-A19B-ED906C9899DF}" type="presOf" srcId="{DE0962C4-31CD-4BA4-86FA-530A4FC1B35A}" destId="{CD0DA8C9-1F95-4D87-9C4C-300659A49B29}" srcOrd="0" destOrd="0" presId="urn:microsoft.com/office/officeart/2005/8/layout/hierarchy6"/>
    <dgm:cxn modelId="{04FDFAA0-DBED-40B5-8597-93E480EA181B}" srcId="{5A1A5799-5ED5-4B37-9B8D-69A21C2C9EB5}" destId="{EE72C612-3F34-4FA9-A98C-035FBB293FA2}" srcOrd="1" destOrd="0" parTransId="{7D9B9BBB-9C06-4595-94C6-81792A77EAEE}" sibTransId="{0E828BBC-5912-41C6-B72E-BBAB257D1977}"/>
    <dgm:cxn modelId="{3A0D61A4-AD17-4ED8-8E89-4D1B87D9FC28}" srcId="{2F48A760-1A64-448D-BE67-F12E2617A365}" destId="{B1A91F6D-267D-4668-AAA5-1EE687A287E0}" srcOrd="0" destOrd="0" parTransId="{5BBD2AE1-A01C-4B52-88A4-F94990E913EF}" sibTransId="{C9A3B2B1-A514-4023-84AC-E92C8AFD94B8}"/>
    <dgm:cxn modelId="{DCBDB6C5-EFB8-4810-B51A-BE81A6497CCA}" srcId="{8361A64C-D382-494E-9DC4-3F486A18E583}" destId="{CF1E4DBA-09EB-42D1-9345-A45672CF24A1}" srcOrd="0" destOrd="0" parTransId="{8534A8C9-5814-42EE-B203-38FC7E1337A6}" sibTransId="{850D894D-E39F-45D6-A981-4296717A62E9}"/>
    <dgm:cxn modelId="{F42D9ACE-9A69-4533-8369-A40F547EEE59}" type="presOf" srcId="{5A1A5799-5ED5-4B37-9B8D-69A21C2C9EB5}" destId="{67BACEE9-AEA6-4AEC-AAE5-A42E5A2D1415}" srcOrd="0" destOrd="0" presId="urn:microsoft.com/office/officeart/2005/8/layout/hierarchy6"/>
    <dgm:cxn modelId="{776B26DE-FA24-42B1-896C-EE45B32FFAB5}" type="presOf" srcId="{EE72C612-3F34-4FA9-A98C-035FBB293FA2}" destId="{2B8C1B5A-58C0-4A92-A721-3CFEA1012342}" srcOrd="0" destOrd="0" presId="urn:microsoft.com/office/officeart/2005/8/layout/hierarchy6"/>
    <dgm:cxn modelId="{3A6D43E8-ED9E-4243-9F86-F9BCEAD6981F}" srcId="{5A1A5799-5ED5-4B37-9B8D-69A21C2C9EB5}" destId="{8361A64C-D382-494E-9DC4-3F486A18E583}" srcOrd="2" destOrd="0" parTransId="{DD3F5D67-BB58-4F54-AC7D-9EAA811AD618}" sibTransId="{32BB8D93-23CD-4F8B-8286-EB22AA6202E4}"/>
    <dgm:cxn modelId="{F90E02EB-C88F-49B8-B60D-0C609F4469C5}" type="presOf" srcId="{B1A91F6D-267D-4668-AAA5-1EE687A287E0}" destId="{7CF4B4FE-D56F-469F-B796-C15A030E3498}" srcOrd="0" destOrd="0" presId="urn:microsoft.com/office/officeart/2005/8/layout/hierarchy6"/>
    <dgm:cxn modelId="{0B9A2C9A-5314-4432-8D63-0D789AE2BDBA}" type="presParOf" srcId="{D57D2721-4F04-455B-A1CF-6FD6AB3EB473}" destId="{F41EB77E-4BB2-41B5-B223-3B164F5D923D}" srcOrd="0" destOrd="0" presId="urn:microsoft.com/office/officeart/2005/8/layout/hierarchy6"/>
    <dgm:cxn modelId="{40203C26-2523-4303-ADBE-6A8054BFCE84}" type="presParOf" srcId="{F41EB77E-4BB2-41B5-B223-3B164F5D923D}" destId="{5807E49C-679F-464B-8FC5-EDA3527D5CAE}" srcOrd="0" destOrd="0" presId="urn:microsoft.com/office/officeart/2005/8/layout/hierarchy6"/>
    <dgm:cxn modelId="{1BB9A265-FCEE-49AD-B88E-C68E79DBAC4B}" type="presParOf" srcId="{5807E49C-679F-464B-8FC5-EDA3527D5CAE}" destId="{00B41A99-D855-4812-A730-853C8C75CE41}" srcOrd="0" destOrd="0" presId="urn:microsoft.com/office/officeart/2005/8/layout/hierarchy6"/>
    <dgm:cxn modelId="{EB06FE21-1AED-493D-B7F1-CFAF63F1C889}" type="presParOf" srcId="{00B41A99-D855-4812-A730-853C8C75CE41}" destId="{67BACEE9-AEA6-4AEC-AAE5-A42E5A2D1415}" srcOrd="0" destOrd="0" presId="urn:microsoft.com/office/officeart/2005/8/layout/hierarchy6"/>
    <dgm:cxn modelId="{08783981-0D88-48AE-9AB0-21E4E1EB7E5B}" type="presParOf" srcId="{00B41A99-D855-4812-A730-853C8C75CE41}" destId="{E66EE453-980F-4531-A8FD-044D4BF558CE}" srcOrd="1" destOrd="0" presId="urn:microsoft.com/office/officeart/2005/8/layout/hierarchy6"/>
    <dgm:cxn modelId="{4059CECB-BCDE-4956-9F33-D4FC3EC82878}" type="presParOf" srcId="{E66EE453-980F-4531-A8FD-044D4BF558CE}" destId="{174C112A-93A6-4E6F-A79A-B3C06DAC7078}" srcOrd="0" destOrd="0" presId="urn:microsoft.com/office/officeart/2005/8/layout/hierarchy6"/>
    <dgm:cxn modelId="{3C2DB143-AF52-4E25-801A-30D86218C08E}" type="presParOf" srcId="{E66EE453-980F-4531-A8FD-044D4BF558CE}" destId="{A7E909B5-3E27-4F8C-BE59-834D18B36DED}" srcOrd="1" destOrd="0" presId="urn:microsoft.com/office/officeart/2005/8/layout/hierarchy6"/>
    <dgm:cxn modelId="{2E5CBEB8-E198-4535-BB5A-611E8FE9F75C}" type="presParOf" srcId="{A7E909B5-3E27-4F8C-BE59-834D18B36DED}" destId="{5F952200-CF68-4FA1-96D8-DC4B8E4E7EFC}" srcOrd="0" destOrd="0" presId="urn:microsoft.com/office/officeart/2005/8/layout/hierarchy6"/>
    <dgm:cxn modelId="{C181B127-D5DD-4DA8-942A-CA047FFFCE4B}" type="presParOf" srcId="{A7E909B5-3E27-4F8C-BE59-834D18B36DED}" destId="{D5C7BD2F-6636-45F3-B5A2-4F36020EDC62}" srcOrd="1" destOrd="0" presId="urn:microsoft.com/office/officeart/2005/8/layout/hierarchy6"/>
    <dgm:cxn modelId="{673331FE-6816-42AF-9BE5-184F072A0143}" type="presParOf" srcId="{D5C7BD2F-6636-45F3-B5A2-4F36020EDC62}" destId="{F34DD6AF-668D-4200-8553-C941A6566715}" srcOrd="0" destOrd="0" presId="urn:microsoft.com/office/officeart/2005/8/layout/hierarchy6"/>
    <dgm:cxn modelId="{AC3008D2-0D0B-45ED-9FD0-5ED1F8EB2A49}" type="presParOf" srcId="{D5C7BD2F-6636-45F3-B5A2-4F36020EDC62}" destId="{0A9B9B90-821F-4FAA-AF00-E3282EE53A25}" srcOrd="1" destOrd="0" presId="urn:microsoft.com/office/officeart/2005/8/layout/hierarchy6"/>
    <dgm:cxn modelId="{D8AF04C5-7B50-48E3-8154-C97F13D00176}" type="presParOf" srcId="{0A9B9B90-821F-4FAA-AF00-E3282EE53A25}" destId="{7CF4B4FE-D56F-469F-B796-C15A030E3498}" srcOrd="0" destOrd="0" presId="urn:microsoft.com/office/officeart/2005/8/layout/hierarchy6"/>
    <dgm:cxn modelId="{D5AD483A-A971-4AA1-BF0B-F681111670A9}" type="presParOf" srcId="{0A9B9B90-821F-4FAA-AF00-E3282EE53A25}" destId="{44DBEA97-241C-4116-B0F5-9A3D313D0F20}" srcOrd="1" destOrd="0" presId="urn:microsoft.com/office/officeart/2005/8/layout/hierarchy6"/>
    <dgm:cxn modelId="{20F27F10-9243-4A4F-B247-DD47354102D5}" type="presParOf" srcId="{E66EE453-980F-4531-A8FD-044D4BF558CE}" destId="{FB593498-9CE5-4E76-A3E4-1487C704B0CB}" srcOrd="2" destOrd="0" presId="urn:microsoft.com/office/officeart/2005/8/layout/hierarchy6"/>
    <dgm:cxn modelId="{71A7406F-76C4-4EDA-8ABD-FCEBE50F5F94}" type="presParOf" srcId="{E66EE453-980F-4531-A8FD-044D4BF558CE}" destId="{56ABE353-9527-42FB-9206-52E00EB56134}" srcOrd="3" destOrd="0" presId="urn:microsoft.com/office/officeart/2005/8/layout/hierarchy6"/>
    <dgm:cxn modelId="{3924B0A5-F05F-4D37-9982-A11C47454AF5}" type="presParOf" srcId="{56ABE353-9527-42FB-9206-52E00EB56134}" destId="{2B8C1B5A-58C0-4A92-A721-3CFEA1012342}" srcOrd="0" destOrd="0" presId="urn:microsoft.com/office/officeart/2005/8/layout/hierarchy6"/>
    <dgm:cxn modelId="{F7048579-2F6B-4FB3-AD45-A84A0E233F25}" type="presParOf" srcId="{56ABE353-9527-42FB-9206-52E00EB56134}" destId="{6396E23D-8889-4DD9-9B46-0604FA82DB79}" srcOrd="1" destOrd="0" presId="urn:microsoft.com/office/officeart/2005/8/layout/hierarchy6"/>
    <dgm:cxn modelId="{6EE607C5-B72B-47AC-BF04-8BC33DE8D3DA}" type="presParOf" srcId="{6396E23D-8889-4DD9-9B46-0604FA82DB79}" destId="{66D99441-64B8-4207-AD6F-6C01CA8C5F8F}" srcOrd="0" destOrd="0" presId="urn:microsoft.com/office/officeart/2005/8/layout/hierarchy6"/>
    <dgm:cxn modelId="{5CCD2C58-7AAB-4E70-BD63-581B3007255A}" type="presParOf" srcId="{6396E23D-8889-4DD9-9B46-0604FA82DB79}" destId="{7DF2BC99-C8EC-4838-9CB1-0BC039855AD9}" srcOrd="1" destOrd="0" presId="urn:microsoft.com/office/officeart/2005/8/layout/hierarchy6"/>
    <dgm:cxn modelId="{233CE2D8-80DB-40EB-A968-3EADE796E49F}" type="presParOf" srcId="{7DF2BC99-C8EC-4838-9CB1-0BC039855AD9}" destId="{CD0DA8C9-1F95-4D87-9C4C-300659A49B29}" srcOrd="0" destOrd="0" presId="urn:microsoft.com/office/officeart/2005/8/layout/hierarchy6"/>
    <dgm:cxn modelId="{E585579E-E730-47EE-9EA4-5777887BA9D7}" type="presParOf" srcId="{7DF2BC99-C8EC-4838-9CB1-0BC039855AD9}" destId="{E24C4C89-EF4A-4426-866F-E14A49EB8627}" srcOrd="1" destOrd="0" presId="urn:microsoft.com/office/officeart/2005/8/layout/hierarchy6"/>
    <dgm:cxn modelId="{B43A4CED-3762-441F-8711-A0AB92E0B05D}" type="presParOf" srcId="{E66EE453-980F-4531-A8FD-044D4BF558CE}" destId="{3DFEEEB6-5A70-47BC-917D-FB6FD376DCA6}" srcOrd="4" destOrd="0" presId="urn:microsoft.com/office/officeart/2005/8/layout/hierarchy6"/>
    <dgm:cxn modelId="{EC46F770-E811-477B-A71B-19934E9FDD60}" type="presParOf" srcId="{E66EE453-980F-4531-A8FD-044D4BF558CE}" destId="{DEDADECA-E4D2-4B54-8B4A-8AAAD0A3B230}" srcOrd="5" destOrd="0" presId="urn:microsoft.com/office/officeart/2005/8/layout/hierarchy6"/>
    <dgm:cxn modelId="{260C9F7D-21A3-4C43-AF2C-03EEE4064AB9}" type="presParOf" srcId="{DEDADECA-E4D2-4B54-8B4A-8AAAD0A3B230}" destId="{36448F38-5368-4946-85F3-93EE005BF034}" srcOrd="0" destOrd="0" presId="urn:microsoft.com/office/officeart/2005/8/layout/hierarchy6"/>
    <dgm:cxn modelId="{CF61AF80-A15C-403A-9684-49756E9B832F}" type="presParOf" srcId="{DEDADECA-E4D2-4B54-8B4A-8AAAD0A3B230}" destId="{0F9C0AD8-02FE-4557-AEBC-C396C07E498F}" srcOrd="1" destOrd="0" presId="urn:microsoft.com/office/officeart/2005/8/layout/hierarchy6"/>
    <dgm:cxn modelId="{542EC10C-1686-4507-8DF1-9D660CC80ACE}" type="presParOf" srcId="{0F9C0AD8-02FE-4557-AEBC-C396C07E498F}" destId="{9229D0C7-469D-4732-985D-30FEC4381624}" srcOrd="0" destOrd="0" presId="urn:microsoft.com/office/officeart/2005/8/layout/hierarchy6"/>
    <dgm:cxn modelId="{9E6B7A51-C9F1-45A6-A6B5-4A1D4100CEB8}" type="presParOf" srcId="{0F9C0AD8-02FE-4557-AEBC-C396C07E498F}" destId="{9D66A94F-2C81-4C9A-969F-BE377FFCE429}" srcOrd="1" destOrd="0" presId="urn:microsoft.com/office/officeart/2005/8/layout/hierarchy6"/>
    <dgm:cxn modelId="{BAF1F2AE-1273-4EFD-B675-D8BB58E6DE34}" type="presParOf" srcId="{9D66A94F-2C81-4C9A-969F-BE377FFCE429}" destId="{F5E94AFB-6044-4F94-94CF-BF25EF07FF24}" srcOrd="0" destOrd="0" presId="urn:microsoft.com/office/officeart/2005/8/layout/hierarchy6"/>
    <dgm:cxn modelId="{C79D1830-B0EA-4344-8020-446543FFDA4A}" type="presParOf" srcId="{9D66A94F-2C81-4C9A-969F-BE377FFCE429}" destId="{F79F2487-8EAD-4E60-AEED-7C176C3BE33F}" srcOrd="1" destOrd="0" presId="urn:microsoft.com/office/officeart/2005/8/layout/hierarchy6"/>
    <dgm:cxn modelId="{A329E99C-7583-4072-BBBB-C4FA199120C2}" type="presParOf" srcId="{D57D2721-4F04-455B-A1CF-6FD6AB3EB473}" destId="{264C7368-B96C-40DB-A538-83C3BD8937D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9E5A4-FA0A-4D33-BB51-6F4D3280C15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DAA80D3-21AB-4CF5-88A1-02BB09CA7867}">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4400" dirty="0">
              <a:latin typeface="Times New Roman" pitchFamily="18" charset="0"/>
              <a:cs typeface="Times New Roman" pitchFamily="18" charset="0"/>
            </a:rPr>
            <a:t>Z-score</a:t>
          </a:r>
        </a:p>
      </dgm:t>
    </dgm:pt>
    <dgm:pt modelId="{21698F30-51DA-4706-9393-4E53915F683A}" type="parTrans" cxnId="{ECD41F98-0405-41B8-A908-39A1FB1245C6}">
      <dgm:prSet/>
      <dgm:spPr/>
      <dgm:t>
        <a:bodyPr/>
        <a:lstStyle/>
        <a:p>
          <a:endParaRPr lang="en-US"/>
        </a:p>
      </dgm:t>
    </dgm:pt>
    <dgm:pt modelId="{265F3F7B-279A-4373-A6BE-46B145DCCDF3}" type="sibTrans" cxnId="{ECD41F98-0405-41B8-A908-39A1FB1245C6}">
      <dgm:prSet/>
      <dgm:spPr/>
      <dgm:t>
        <a:bodyPr/>
        <a:lstStyle/>
        <a:p>
          <a:endParaRPr lang="en-US"/>
        </a:p>
      </dgm:t>
    </dgm:pt>
    <dgm:pt modelId="{1C3DAC81-75ED-4EFF-BC99-1462B28432B6}">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3200" dirty="0">
              <a:latin typeface="Times New Roman" pitchFamily="18" charset="0"/>
              <a:cs typeface="Times New Roman" pitchFamily="18" charset="0"/>
            </a:rPr>
            <a:t>Population</a:t>
          </a:r>
        </a:p>
        <a:p>
          <a:endParaRPr lang="en-US" sz="2400" dirty="0">
            <a:latin typeface="Times New Roman" pitchFamily="18" charset="0"/>
            <a:cs typeface="Times New Roman" pitchFamily="18" charset="0"/>
          </a:endParaRPr>
        </a:p>
      </dgm:t>
    </dgm:pt>
    <dgm:pt modelId="{C49BB681-7439-4190-A53D-F6D002668241}" type="sibTrans" cxnId="{53425563-75B1-4B6E-BA0E-E6143C329A7E}">
      <dgm:prSet/>
      <dgm:spPr/>
      <dgm:t>
        <a:bodyPr/>
        <a:lstStyle/>
        <a:p>
          <a:endParaRPr lang="en-US"/>
        </a:p>
      </dgm:t>
    </dgm:pt>
    <dgm:pt modelId="{2B34EBB6-EA87-4F9D-BFF7-216D6F13BC68}" type="parTrans" cxnId="{53425563-75B1-4B6E-BA0E-E6143C329A7E}">
      <dgm:prSet/>
      <dgm:spPr/>
      <dgm:t>
        <a:bodyPr/>
        <a:lstStyle/>
        <a:p>
          <a:endParaRPr lang="en-US"/>
        </a:p>
      </dgm:t>
    </dgm:pt>
    <dgm:pt modelId="{CF7AED9E-4EC7-40B5-BE17-AFDA5D217FEB}">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3200" dirty="0">
              <a:latin typeface="Times New Roman" pitchFamily="18" charset="0"/>
              <a:cs typeface="Times New Roman" pitchFamily="18" charset="0"/>
            </a:rPr>
            <a:t>Sample</a:t>
          </a:r>
        </a:p>
        <a:p>
          <a:endParaRPr lang="en-US" sz="3200" dirty="0">
            <a:latin typeface="Times New Roman" pitchFamily="18" charset="0"/>
            <a:cs typeface="Times New Roman" pitchFamily="18" charset="0"/>
          </a:endParaRPr>
        </a:p>
      </dgm:t>
    </dgm:pt>
    <dgm:pt modelId="{6743D3BA-AAAB-46B5-99DC-4CB3E6455AB7}" type="parTrans" cxnId="{79192172-8876-4EAB-974C-4AFD39D4216D}">
      <dgm:prSet/>
      <dgm:spPr/>
      <dgm:t>
        <a:bodyPr/>
        <a:lstStyle/>
        <a:p>
          <a:endParaRPr lang="en-US"/>
        </a:p>
      </dgm:t>
    </dgm:pt>
    <dgm:pt modelId="{24827506-31D6-48D2-9372-A77AFB67E59B}" type="sibTrans" cxnId="{79192172-8876-4EAB-974C-4AFD39D4216D}">
      <dgm:prSet/>
      <dgm:spPr/>
      <dgm:t>
        <a:bodyPr/>
        <a:lstStyle/>
        <a:p>
          <a:endParaRPr lang="en-US"/>
        </a:p>
      </dgm:t>
    </dgm:pt>
    <dgm:pt modelId="{B047065F-65DB-468C-833B-47C4E66F1529}" type="pres">
      <dgm:prSet presAssocID="{20E9E5A4-FA0A-4D33-BB51-6F4D3280C15C}" presName="hierChild1" presStyleCnt="0">
        <dgm:presLayoutVars>
          <dgm:orgChart val="1"/>
          <dgm:chPref val="1"/>
          <dgm:dir/>
          <dgm:animOne val="branch"/>
          <dgm:animLvl val="lvl"/>
          <dgm:resizeHandles/>
        </dgm:presLayoutVars>
      </dgm:prSet>
      <dgm:spPr/>
    </dgm:pt>
    <dgm:pt modelId="{486D2EDC-4D24-4985-BD80-07411FDA4A30}" type="pres">
      <dgm:prSet presAssocID="{EDAA80D3-21AB-4CF5-88A1-02BB09CA7867}" presName="hierRoot1" presStyleCnt="0">
        <dgm:presLayoutVars>
          <dgm:hierBranch val="init"/>
        </dgm:presLayoutVars>
      </dgm:prSet>
      <dgm:spPr/>
    </dgm:pt>
    <dgm:pt modelId="{E95CE2F4-62AB-4F25-9BDB-41DAF57AB26A}" type="pres">
      <dgm:prSet presAssocID="{EDAA80D3-21AB-4CF5-88A1-02BB09CA7867}" presName="rootComposite1" presStyleCnt="0"/>
      <dgm:spPr/>
    </dgm:pt>
    <dgm:pt modelId="{5F7D41AC-3905-42A7-B940-41CBCC52D434}" type="pres">
      <dgm:prSet presAssocID="{EDAA80D3-21AB-4CF5-88A1-02BB09CA7867}" presName="rootText1" presStyleLbl="node0" presStyleIdx="0" presStyleCnt="1" custScaleX="86964" custScaleY="57321">
        <dgm:presLayoutVars>
          <dgm:chPref val="3"/>
        </dgm:presLayoutVars>
      </dgm:prSet>
      <dgm:spPr/>
    </dgm:pt>
    <dgm:pt modelId="{E25F7CC0-F96C-4D64-8CAD-F41196650218}" type="pres">
      <dgm:prSet presAssocID="{EDAA80D3-21AB-4CF5-88A1-02BB09CA7867}" presName="rootConnector1" presStyleLbl="node1" presStyleIdx="0" presStyleCnt="0"/>
      <dgm:spPr/>
    </dgm:pt>
    <dgm:pt modelId="{153DC2B4-9CEF-49B3-870D-50B1D8553972}" type="pres">
      <dgm:prSet presAssocID="{EDAA80D3-21AB-4CF5-88A1-02BB09CA7867}" presName="hierChild2" presStyleCnt="0"/>
      <dgm:spPr/>
    </dgm:pt>
    <dgm:pt modelId="{86B98009-2090-4A5A-9C37-D581595AC9A0}" type="pres">
      <dgm:prSet presAssocID="{2B34EBB6-EA87-4F9D-BFF7-216D6F13BC68}" presName="Name37" presStyleLbl="parChTrans1D2" presStyleIdx="0" presStyleCnt="2"/>
      <dgm:spPr/>
    </dgm:pt>
    <dgm:pt modelId="{F91E396A-57CC-4C3D-A626-350CAB4ED534}" type="pres">
      <dgm:prSet presAssocID="{1C3DAC81-75ED-4EFF-BC99-1462B28432B6}" presName="hierRoot2" presStyleCnt="0">
        <dgm:presLayoutVars>
          <dgm:hierBranch val="init"/>
        </dgm:presLayoutVars>
      </dgm:prSet>
      <dgm:spPr/>
    </dgm:pt>
    <dgm:pt modelId="{36ABDB6A-6642-42AF-B5F5-A45DC015E88C}" type="pres">
      <dgm:prSet presAssocID="{1C3DAC81-75ED-4EFF-BC99-1462B28432B6}" presName="rootComposite" presStyleCnt="0"/>
      <dgm:spPr/>
    </dgm:pt>
    <dgm:pt modelId="{0093A495-B408-4B8A-89AA-F54E9FA0558E}" type="pres">
      <dgm:prSet presAssocID="{1C3DAC81-75ED-4EFF-BC99-1462B28432B6}" presName="rootText" presStyleLbl="node2" presStyleIdx="0" presStyleCnt="2" custScaleX="122575" custScaleY="134102">
        <dgm:presLayoutVars>
          <dgm:chPref val="3"/>
        </dgm:presLayoutVars>
      </dgm:prSet>
      <dgm:spPr/>
    </dgm:pt>
    <dgm:pt modelId="{A2CD28E1-A792-41BE-84EC-79D748821565}" type="pres">
      <dgm:prSet presAssocID="{1C3DAC81-75ED-4EFF-BC99-1462B28432B6}" presName="rootConnector" presStyleLbl="node2" presStyleIdx="0" presStyleCnt="2"/>
      <dgm:spPr/>
    </dgm:pt>
    <dgm:pt modelId="{6493D9AF-F229-40FB-B564-34DB09811A8C}" type="pres">
      <dgm:prSet presAssocID="{1C3DAC81-75ED-4EFF-BC99-1462B28432B6}" presName="hierChild4" presStyleCnt="0"/>
      <dgm:spPr/>
    </dgm:pt>
    <dgm:pt modelId="{12C3CC17-7EDB-4D72-B9F2-30603488341C}" type="pres">
      <dgm:prSet presAssocID="{1C3DAC81-75ED-4EFF-BC99-1462B28432B6}" presName="hierChild5" presStyleCnt="0"/>
      <dgm:spPr/>
    </dgm:pt>
    <dgm:pt modelId="{C75B1CCE-6761-4484-A030-7F3B31C9FE69}" type="pres">
      <dgm:prSet presAssocID="{6743D3BA-AAAB-46B5-99DC-4CB3E6455AB7}" presName="Name37" presStyleLbl="parChTrans1D2" presStyleIdx="1" presStyleCnt="2"/>
      <dgm:spPr/>
    </dgm:pt>
    <dgm:pt modelId="{0FA72FF9-C74F-4E2E-8440-6DDB418FE125}" type="pres">
      <dgm:prSet presAssocID="{CF7AED9E-4EC7-40B5-BE17-AFDA5D217FEB}" presName="hierRoot2" presStyleCnt="0">
        <dgm:presLayoutVars>
          <dgm:hierBranch val="init"/>
        </dgm:presLayoutVars>
      </dgm:prSet>
      <dgm:spPr/>
    </dgm:pt>
    <dgm:pt modelId="{BA3DE17A-81A2-4C7A-B0F9-140E62B86DB6}" type="pres">
      <dgm:prSet presAssocID="{CF7AED9E-4EC7-40B5-BE17-AFDA5D217FEB}" presName="rootComposite" presStyleCnt="0"/>
      <dgm:spPr/>
    </dgm:pt>
    <dgm:pt modelId="{BE9C4D82-BE49-4862-8408-91BC069191BB}" type="pres">
      <dgm:prSet presAssocID="{CF7AED9E-4EC7-40B5-BE17-AFDA5D217FEB}" presName="rootText" presStyleLbl="node2" presStyleIdx="1" presStyleCnt="2" custScaleX="122575" custScaleY="134102">
        <dgm:presLayoutVars>
          <dgm:chPref val="3"/>
        </dgm:presLayoutVars>
      </dgm:prSet>
      <dgm:spPr/>
    </dgm:pt>
    <dgm:pt modelId="{9470C4CA-8AB7-42EE-97D4-F09EC215C761}" type="pres">
      <dgm:prSet presAssocID="{CF7AED9E-4EC7-40B5-BE17-AFDA5D217FEB}" presName="rootConnector" presStyleLbl="node2" presStyleIdx="1" presStyleCnt="2"/>
      <dgm:spPr/>
    </dgm:pt>
    <dgm:pt modelId="{C490AAEA-2735-4FC8-8D05-3F97FE95DBB6}" type="pres">
      <dgm:prSet presAssocID="{CF7AED9E-4EC7-40B5-BE17-AFDA5D217FEB}" presName="hierChild4" presStyleCnt="0"/>
      <dgm:spPr/>
    </dgm:pt>
    <dgm:pt modelId="{ED506B91-3A76-4134-82AC-1F4ADBBC5FEF}" type="pres">
      <dgm:prSet presAssocID="{CF7AED9E-4EC7-40B5-BE17-AFDA5D217FEB}" presName="hierChild5" presStyleCnt="0"/>
      <dgm:spPr/>
    </dgm:pt>
    <dgm:pt modelId="{ACB4880B-8590-413D-A469-BC255329D901}" type="pres">
      <dgm:prSet presAssocID="{EDAA80D3-21AB-4CF5-88A1-02BB09CA7867}" presName="hierChild3" presStyleCnt="0"/>
      <dgm:spPr/>
    </dgm:pt>
  </dgm:ptLst>
  <dgm:cxnLst>
    <dgm:cxn modelId="{F6CEAA1E-2D06-4486-9472-7F79EC45E67D}" type="presOf" srcId="{2B34EBB6-EA87-4F9D-BFF7-216D6F13BC68}" destId="{86B98009-2090-4A5A-9C37-D581595AC9A0}" srcOrd="0" destOrd="0" presId="urn:microsoft.com/office/officeart/2005/8/layout/orgChart1"/>
    <dgm:cxn modelId="{53425563-75B1-4B6E-BA0E-E6143C329A7E}" srcId="{EDAA80D3-21AB-4CF5-88A1-02BB09CA7867}" destId="{1C3DAC81-75ED-4EFF-BC99-1462B28432B6}" srcOrd="0" destOrd="0" parTransId="{2B34EBB6-EA87-4F9D-BFF7-216D6F13BC68}" sibTransId="{C49BB681-7439-4190-A53D-F6D002668241}"/>
    <dgm:cxn modelId="{C68B3C66-0DF1-4124-9560-373E6FB730B0}" type="presOf" srcId="{20E9E5A4-FA0A-4D33-BB51-6F4D3280C15C}" destId="{B047065F-65DB-468C-833B-47C4E66F1529}" srcOrd="0" destOrd="0" presId="urn:microsoft.com/office/officeart/2005/8/layout/orgChart1"/>
    <dgm:cxn modelId="{79192172-8876-4EAB-974C-4AFD39D4216D}" srcId="{EDAA80D3-21AB-4CF5-88A1-02BB09CA7867}" destId="{CF7AED9E-4EC7-40B5-BE17-AFDA5D217FEB}" srcOrd="1" destOrd="0" parTransId="{6743D3BA-AAAB-46B5-99DC-4CB3E6455AB7}" sibTransId="{24827506-31D6-48D2-9372-A77AFB67E59B}"/>
    <dgm:cxn modelId="{00051574-DC00-4045-86F0-3DCBA96C2100}" type="presOf" srcId="{1C3DAC81-75ED-4EFF-BC99-1462B28432B6}" destId="{A2CD28E1-A792-41BE-84EC-79D748821565}" srcOrd="1" destOrd="0" presId="urn:microsoft.com/office/officeart/2005/8/layout/orgChart1"/>
    <dgm:cxn modelId="{30704A81-7B3B-4608-A2C4-4D2305502EB0}" type="presOf" srcId="{EDAA80D3-21AB-4CF5-88A1-02BB09CA7867}" destId="{5F7D41AC-3905-42A7-B940-41CBCC52D434}" srcOrd="0" destOrd="0" presId="urn:microsoft.com/office/officeart/2005/8/layout/orgChart1"/>
    <dgm:cxn modelId="{ADB86687-8B88-451F-B50C-210D2DED8002}" type="presOf" srcId="{CF7AED9E-4EC7-40B5-BE17-AFDA5D217FEB}" destId="{9470C4CA-8AB7-42EE-97D4-F09EC215C761}" srcOrd="1" destOrd="0" presId="urn:microsoft.com/office/officeart/2005/8/layout/orgChart1"/>
    <dgm:cxn modelId="{ECD41F98-0405-41B8-A908-39A1FB1245C6}" srcId="{20E9E5A4-FA0A-4D33-BB51-6F4D3280C15C}" destId="{EDAA80D3-21AB-4CF5-88A1-02BB09CA7867}" srcOrd="0" destOrd="0" parTransId="{21698F30-51DA-4706-9393-4E53915F683A}" sibTransId="{265F3F7B-279A-4373-A6BE-46B145DCCDF3}"/>
    <dgm:cxn modelId="{F08E62C5-3E14-4E83-84D0-CD0E0BECEAEC}" type="presOf" srcId="{1C3DAC81-75ED-4EFF-BC99-1462B28432B6}" destId="{0093A495-B408-4B8A-89AA-F54E9FA0558E}" srcOrd="0" destOrd="0" presId="urn:microsoft.com/office/officeart/2005/8/layout/orgChart1"/>
    <dgm:cxn modelId="{1A1D09E9-5329-4F6E-AA05-F28E243967CC}" type="presOf" srcId="{CF7AED9E-4EC7-40B5-BE17-AFDA5D217FEB}" destId="{BE9C4D82-BE49-4862-8408-91BC069191BB}" srcOrd="0" destOrd="0" presId="urn:microsoft.com/office/officeart/2005/8/layout/orgChart1"/>
    <dgm:cxn modelId="{EDB685EB-21FF-43FC-A9C0-02EFDC0D82E5}" type="presOf" srcId="{EDAA80D3-21AB-4CF5-88A1-02BB09CA7867}" destId="{E25F7CC0-F96C-4D64-8CAD-F41196650218}" srcOrd="1" destOrd="0" presId="urn:microsoft.com/office/officeart/2005/8/layout/orgChart1"/>
    <dgm:cxn modelId="{81DCE8FB-4A39-4394-91DB-C6DA3E37F6E8}" type="presOf" srcId="{6743D3BA-AAAB-46B5-99DC-4CB3E6455AB7}" destId="{C75B1CCE-6761-4484-A030-7F3B31C9FE69}" srcOrd="0" destOrd="0" presId="urn:microsoft.com/office/officeart/2005/8/layout/orgChart1"/>
    <dgm:cxn modelId="{CC1BB045-F84F-4D04-821A-796B31B28AED}" type="presParOf" srcId="{B047065F-65DB-468C-833B-47C4E66F1529}" destId="{486D2EDC-4D24-4985-BD80-07411FDA4A30}" srcOrd="0" destOrd="0" presId="urn:microsoft.com/office/officeart/2005/8/layout/orgChart1"/>
    <dgm:cxn modelId="{53BF699D-4FB0-4BBE-9356-E7EA1E23E9AE}" type="presParOf" srcId="{486D2EDC-4D24-4985-BD80-07411FDA4A30}" destId="{E95CE2F4-62AB-4F25-9BDB-41DAF57AB26A}" srcOrd="0" destOrd="0" presId="urn:microsoft.com/office/officeart/2005/8/layout/orgChart1"/>
    <dgm:cxn modelId="{0FB04E05-4D9F-4F60-9F86-50254A39B5DE}" type="presParOf" srcId="{E95CE2F4-62AB-4F25-9BDB-41DAF57AB26A}" destId="{5F7D41AC-3905-42A7-B940-41CBCC52D434}" srcOrd="0" destOrd="0" presId="urn:microsoft.com/office/officeart/2005/8/layout/orgChart1"/>
    <dgm:cxn modelId="{BBBA0D27-7E62-48CA-B1DB-2426DFCDD1EB}" type="presParOf" srcId="{E95CE2F4-62AB-4F25-9BDB-41DAF57AB26A}" destId="{E25F7CC0-F96C-4D64-8CAD-F41196650218}" srcOrd="1" destOrd="0" presId="urn:microsoft.com/office/officeart/2005/8/layout/orgChart1"/>
    <dgm:cxn modelId="{4A815C37-84D6-44FB-B706-BCE19D5F88BB}" type="presParOf" srcId="{486D2EDC-4D24-4985-BD80-07411FDA4A30}" destId="{153DC2B4-9CEF-49B3-870D-50B1D8553972}" srcOrd="1" destOrd="0" presId="urn:microsoft.com/office/officeart/2005/8/layout/orgChart1"/>
    <dgm:cxn modelId="{343F08D0-07CF-4F3B-9BA7-4618F2819CA4}" type="presParOf" srcId="{153DC2B4-9CEF-49B3-870D-50B1D8553972}" destId="{86B98009-2090-4A5A-9C37-D581595AC9A0}" srcOrd="0" destOrd="0" presId="urn:microsoft.com/office/officeart/2005/8/layout/orgChart1"/>
    <dgm:cxn modelId="{BE51AD89-3C7E-42E1-A9FB-3E253844FA41}" type="presParOf" srcId="{153DC2B4-9CEF-49B3-870D-50B1D8553972}" destId="{F91E396A-57CC-4C3D-A626-350CAB4ED534}" srcOrd="1" destOrd="0" presId="urn:microsoft.com/office/officeart/2005/8/layout/orgChart1"/>
    <dgm:cxn modelId="{01F76823-EA6D-40D1-AB67-B3EBCBE9BC65}" type="presParOf" srcId="{F91E396A-57CC-4C3D-A626-350CAB4ED534}" destId="{36ABDB6A-6642-42AF-B5F5-A45DC015E88C}" srcOrd="0" destOrd="0" presId="urn:microsoft.com/office/officeart/2005/8/layout/orgChart1"/>
    <dgm:cxn modelId="{4C102AC3-AB46-400A-8615-3F56450302A2}" type="presParOf" srcId="{36ABDB6A-6642-42AF-B5F5-A45DC015E88C}" destId="{0093A495-B408-4B8A-89AA-F54E9FA0558E}" srcOrd="0" destOrd="0" presId="urn:microsoft.com/office/officeart/2005/8/layout/orgChart1"/>
    <dgm:cxn modelId="{095E757B-BF3F-4ACE-B930-FE2806C823DF}" type="presParOf" srcId="{36ABDB6A-6642-42AF-B5F5-A45DC015E88C}" destId="{A2CD28E1-A792-41BE-84EC-79D748821565}" srcOrd="1" destOrd="0" presId="urn:microsoft.com/office/officeart/2005/8/layout/orgChart1"/>
    <dgm:cxn modelId="{7BA56EB7-4DDE-4F46-9358-DE2BFDB96121}" type="presParOf" srcId="{F91E396A-57CC-4C3D-A626-350CAB4ED534}" destId="{6493D9AF-F229-40FB-B564-34DB09811A8C}" srcOrd="1" destOrd="0" presId="urn:microsoft.com/office/officeart/2005/8/layout/orgChart1"/>
    <dgm:cxn modelId="{09742FFA-4BBA-43C5-A4FA-99B7CC5E3C71}" type="presParOf" srcId="{F91E396A-57CC-4C3D-A626-350CAB4ED534}" destId="{12C3CC17-7EDB-4D72-B9F2-30603488341C}" srcOrd="2" destOrd="0" presId="urn:microsoft.com/office/officeart/2005/8/layout/orgChart1"/>
    <dgm:cxn modelId="{02E1BEF2-17C9-461E-888A-47FDE9689EF9}" type="presParOf" srcId="{153DC2B4-9CEF-49B3-870D-50B1D8553972}" destId="{C75B1CCE-6761-4484-A030-7F3B31C9FE69}" srcOrd="2" destOrd="0" presId="urn:microsoft.com/office/officeart/2005/8/layout/orgChart1"/>
    <dgm:cxn modelId="{82ACAA98-DDDE-430D-9E3D-72C49440188C}" type="presParOf" srcId="{153DC2B4-9CEF-49B3-870D-50B1D8553972}" destId="{0FA72FF9-C74F-4E2E-8440-6DDB418FE125}" srcOrd="3" destOrd="0" presId="urn:microsoft.com/office/officeart/2005/8/layout/orgChart1"/>
    <dgm:cxn modelId="{836A9E16-9A7E-4DE9-AC72-CCDB3A479EDD}" type="presParOf" srcId="{0FA72FF9-C74F-4E2E-8440-6DDB418FE125}" destId="{BA3DE17A-81A2-4C7A-B0F9-140E62B86DB6}" srcOrd="0" destOrd="0" presId="urn:microsoft.com/office/officeart/2005/8/layout/orgChart1"/>
    <dgm:cxn modelId="{2DD73AE1-C191-4888-A8E3-6F08C3B604FE}" type="presParOf" srcId="{BA3DE17A-81A2-4C7A-B0F9-140E62B86DB6}" destId="{BE9C4D82-BE49-4862-8408-91BC069191BB}" srcOrd="0" destOrd="0" presId="urn:microsoft.com/office/officeart/2005/8/layout/orgChart1"/>
    <dgm:cxn modelId="{06574490-279A-4C14-9B6D-F6BBC14886CA}" type="presParOf" srcId="{BA3DE17A-81A2-4C7A-B0F9-140E62B86DB6}" destId="{9470C4CA-8AB7-42EE-97D4-F09EC215C761}" srcOrd="1" destOrd="0" presId="urn:microsoft.com/office/officeart/2005/8/layout/orgChart1"/>
    <dgm:cxn modelId="{E074BCA9-AB59-4ED4-AA33-E5BE5075CB6A}" type="presParOf" srcId="{0FA72FF9-C74F-4E2E-8440-6DDB418FE125}" destId="{C490AAEA-2735-4FC8-8D05-3F97FE95DBB6}" srcOrd="1" destOrd="0" presId="urn:microsoft.com/office/officeart/2005/8/layout/orgChart1"/>
    <dgm:cxn modelId="{CB88271A-E68B-41E6-B024-E1D60835483F}" type="presParOf" srcId="{0FA72FF9-C74F-4E2E-8440-6DDB418FE125}" destId="{ED506B91-3A76-4134-82AC-1F4ADBBC5FEF}" srcOrd="2" destOrd="0" presId="urn:microsoft.com/office/officeart/2005/8/layout/orgChart1"/>
    <dgm:cxn modelId="{785BCF18-5217-4101-A91E-C1C96AE00674}" type="presParOf" srcId="{486D2EDC-4D24-4985-BD80-07411FDA4A30}" destId="{ACB4880B-8590-413D-A469-BC255329D9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ACEE9-AEA6-4AEC-AAE5-A42E5A2D1415}">
      <dsp:nvSpPr>
        <dsp:cNvPr id="0" name=""/>
        <dsp:cNvSpPr/>
      </dsp:nvSpPr>
      <dsp:spPr>
        <a:xfrm>
          <a:off x="3312123" y="437737"/>
          <a:ext cx="3540149" cy="1043188"/>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Numerical summary of quantitative variables</a:t>
          </a:r>
        </a:p>
      </dsp:txBody>
      <dsp:txXfrm>
        <a:off x="3342677" y="468291"/>
        <a:ext cx="3479041" cy="982080"/>
      </dsp:txXfrm>
    </dsp:sp>
    <dsp:sp modelId="{174C112A-93A6-4E6F-A79A-B3C06DAC7078}">
      <dsp:nvSpPr>
        <dsp:cNvPr id="0" name=""/>
        <dsp:cNvSpPr/>
      </dsp:nvSpPr>
      <dsp:spPr>
        <a:xfrm>
          <a:off x="1751432" y="1480926"/>
          <a:ext cx="3330765" cy="417275"/>
        </a:xfrm>
        <a:custGeom>
          <a:avLst/>
          <a:gdLst/>
          <a:ahLst/>
          <a:cxnLst/>
          <a:rect l="0" t="0" r="0" b="0"/>
          <a:pathLst>
            <a:path>
              <a:moveTo>
                <a:pt x="3330765" y="0"/>
              </a:moveTo>
              <a:lnTo>
                <a:pt x="3330765" y="208637"/>
              </a:lnTo>
              <a:lnTo>
                <a:pt x="0" y="208637"/>
              </a:lnTo>
              <a:lnTo>
                <a:pt x="0" y="417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952200-CF68-4FA1-96D8-DC4B8E4E7EFC}">
      <dsp:nvSpPr>
        <dsp:cNvPr id="0" name=""/>
        <dsp:cNvSpPr/>
      </dsp:nvSpPr>
      <dsp:spPr>
        <a:xfrm>
          <a:off x="3499" y="1898201"/>
          <a:ext cx="3495865" cy="1199938"/>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Measures of center</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 or central tendency</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“Typical value of data”</a:t>
          </a:r>
        </a:p>
      </dsp:txBody>
      <dsp:txXfrm>
        <a:off x="38644" y="1933346"/>
        <a:ext cx="3425575" cy="1129648"/>
      </dsp:txXfrm>
    </dsp:sp>
    <dsp:sp modelId="{F34DD6AF-668D-4200-8553-C941A6566715}">
      <dsp:nvSpPr>
        <dsp:cNvPr id="0" name=""/>
        <dsp:cNvSpPr/>
      </dsp:nvSpPr>
      <dsp:spPr>
        <a:xfrm>
          <a:off x="1705712" y="3098139"/>
          <a:ext cx="91440" cy="417275"/>
        </a:xfrm>
        <a:custGeom>
          <a:avLst/>
          <a:gdLst/>
          <a:ahLst/>
          <a:cxnLst/>
          <a:rect l="0" t="0" r="0" b="0"/>
          <a:pathLst>
            <a:path>
              <a:moveTo>
                <a:pt x="45720" y="0"/>
              </a:moveTo>
              <a:lnTo>
                <a:pt x="45720" y="41727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F4B4FE-D56F-469F-B796-C15A030E3498}">
      <dsp:nvSpPr>
        <dsp:cNvPr id="0" name=""/>
        <dsp:cNvSpPr/>
      </dsp:nvSpPr>
      <dsp:spPr>
        <a:xfrm>
          <a:off x="969041" y="3515415"/>
          <a:ext cx="1564782" cy="1750251"/>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Mean</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Median</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Mode</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Midrange</a:t>
          </a:r>
        </a:p>
      </dsp:txBody>
      <dsp:txXfrm>
        <a:off x="1014872" y="3561246"/>
        <a:ext cx="1473120" cy="1658589"/>
      </dsp:txXfrm>
    </dsp:sp>
    <dsp:sp modelId="{FB593498-9CE5-4E76-A3E4-1487C704B0CB}">
      <dsp:nvSpPr>
        <dsp:cNvPr id="0" name=""/>
        <dsp:cNvSpPr/>
      </dsp:nvSpPr>
      <dsp:spPr>
        <a:xfrm>
          <a:off x="5082198" y="1480926"/>
          <a:ext cx="148106" cy="417275"/>
        </a:xfrm>
        <a:custGeom>
          <a:avLst/>
          <a:gdLst/>
          <a:ahLst/>
          <a:cxnLst/>
          <a:rect l="0" t="0" r="0" b="0"/>
          <a:pathLst>
            <a:path>
              <a:moveTo>
                <a:pt x="0" y="0"/>
              </a:moveTo>
              <a:lnTo>
                <a:pt x="0" y="208637"/>
              </a:lnTo>
              <a:lnTo>
                <a:pt x="148106" y="208637"/>
              </a:lnTo>
              <a:lnTo>
                <a:pt x="148106" y="417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C1B5A-58C0-4A92-A721-3CFEA1012342}">
      <dsp:nvSpPr>
        <dsp:cNvPr id="0" name=""/>
        <dsp:cNvSpPr/>
      </dsp:nvSpPr>
      <dsp:spPr>
        <a:xfrm>
          <a:off x="3968800" y="1898201"/>
          <a:ext cx="2523009" cy="1043188"/>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Measures of position </a:t>
          </a:r>
        </a:p>
      </dsp:txBody>
      <dsp:txXfrm>
        <a:off x="3999354" y="1928755"/>
        <a:ext cx="2461901" cy="982080"/>
      </dsp:txXfrm>
    </dsp:sp>
    <dsp:sp modelId="{66D99441-64B8-4207-AD6F-6C01CA8C5F8F}">
      <dsp:nvSpPr>
        <dsp:cNvPr id="0" name=""/>
        <dsp:cNvSpPr/>
      </dsp:nvSpPr>
      <dsp:spPr>
        <a:xfrm>
          <a:off x="5184585" y="2941390"/>
          <a:ext cx="91440" cy="417275"/>
        </a:xfrm>
        <a:custGeom>
          <a:avLst/>
          <a:gdLst/>
          <a:ahLst/>
          <a:cxnLst/>
          <a:rect l="0" t="0" r="0" b="0"/>
          <a:pathLst>
            <a:path>
              <a:moveTo>
                <a:pt x="45720" y="0"/>
              </a:moveTo>
              <a:lnTo>
                <a:pt x="45720" y="41727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DA8C9-1F95-4D87-9C4C-300659A49B29}">
      <dsp:nvSpPr>
        <dsp:cNvPr id="0" name=""/>
        <dsp:cNvSpPr/>
      </dsp:nvSpPr>
      <dsp:spPr>
        <a:xfrm>
          <a:off x="4262729" y="3358665"/>
          <a:ext cx="1935151" cy="1711444"/>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Percentiles</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Quartiles</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Boxplot</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Outliers</a:t>
          </a:r>
        </a:p>
      </dsp:txBody>
      <dsp:txXfrm>
        <a:off x="4312855" y="3408791"/>
        <a:ext cx="1834899" cy="1611192"/>
      </dsp:txXfrm>
    </dsp:sp>
    <dsp:sp modelId="{3DFEEEB6-5A70-47BC-917D-FB6FD376DCA6}">
      <dsp:nvSpPr>
        <dsp:cNvPr id="0" name=""/>
        <dsp:cNvSpPr/>
      </dsp:nvSpPr>
      <dsp:spPr>
        <a:xfrm>
          <a:off x="5082198" y="1480926"/>
          <a:ext cx="3599751" cy="417275"/>
        </a:xfrm>
        <a:custGeom>
          <a:avLst/>
          <a:gdLst/>
          <a:ahLst/>
          <a:cxnLst/>
          <a:rect l="0" t="0" r="0" b="0"/>
          <a:pathLst>
            <a:path>
              <a:moveTo>
                <a:pt x="0" y="0"/>
              </a:moveTo>
              <a:lnTo>
                <a:pt x="0" y="208637"/>
              </a:lnTo>
              <a:lnTo>
                <a:pt x="3599751" y="208637"/>
              </a:lnTo>
              <a:lnTo>
                <a:pt x="3599751" y="417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48F38-5368-4946-85F3-93EE005BF034}">
      <dsp:nvSpPr>
        <dsp:cNvPr id="0" name=""/>
        <dsp:cNvSpPr/>
      </dsp:nvSpPr>
      <dsp:spPr>
        <a:xfrm>
          <a:off x="7203003" y="1898201"/>
          <a:ext cx="2957893" cy="1043188"/>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Measures of spread /dispersion/variation</a:t>
          </a:r>
        </a:p>
      </dsp:txBody>
      <dsp:txXfrm>
        <a:off x="7233557" y="1928755"/>
        <a:ext cx="2896785" cy="982080"/>
      </dsp:txXfrm>
    </dsp:sp>
    <dsp:sp modelId="{9229D0C7-469D-4732-985D-30FEC4381624}">
      <dsp:nvSpPr>
        <dsp:cNvPr id="0" name=""/>
        <dsp:cNvSpPr/>
      </dsp:nvSpPr>
      <dsp:spPr>
        <a:xfrm>
          <a:off x="8636230" y="2941390"/>
          <a:ext cx="91440" cy="417275"/>
        </a:xfrm>
        <a:custGeom>
          <a:avLst/>
          <a:gdLst/>
          <a:ahLst/>
          <a:cxnLst/>
          <a:rect l="0" t="0" r="0" b="0"/>
          <a:pathLst>
            <a:path>
              <a:moveTo>
                <a:pt x="45720" y="0"/>
              </a:moveTo>
              <a:lnTo>
                <a:pt x="45720" y="41727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94AFB-6044-4F94-94CF-BF25EF07FF24}">
      <dsp:nvSpPr>
        <dsp:cNvPr id="0" name=""/>
        <dsp:cNvSpPr/>
      </dsp:nvSpPr>
      <dsp:spPr>
        <a:xfrm>
          <a:off x="6667315" y="3358665"/>
          <a:ext cx="4029269" cy="2119122"/>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Range</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Variance</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Standard deviation</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Coefficient of variation</a:t>
          </a:r>
        </a:p>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IQR</a:t>
          </a:r>
        </a:p>
      </dsp:txBody>
      <dsp:txXfrm>
        <a:off x="6729382" y="3420732"/>
        <a:ext cx="3905135" cy="1994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B1CCE-6761-4484-A030-7F3B31C9FE69}">
      <dsp:nvSpPr>
        <dsp:cNvPr id="0" name=""/>
        <dsp:cNvSpPr/>
      </dsp:nvSpPr>
      <dsp:spPr>
        <a:xfrm>
          <a:off x="4000500" y="1660861"/>
          <a:ext cx="2155997" cy="630694"/>
        </a:xfrm>
        <a:custGeom>
          <a:avLst/>
          <a:gdLst/>
          <a:ahLst/>
          <a:cxnLst/>
          <a:rect l="0" t="0" r="0" b="0"/>
          <a:pathLst>
            <a:path>
              <a:moveTo>
                <a:pt x="0" y="0"/>
              </a:moveTo>
              <a:lnTo>
                <a:pt x="0" y="315347"/>
              </a:lnTo>
              <a:lnTo>
                <a:pt x="2155997" y="315347"/>
              </a:lnTo>
              <a:lnTo>
                <a:pt x="2155997" y="630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B98009-2090-4A5A-9C37-D581595AC9A0}">
      <dsp:nvSpPr>
        <dsp:cNvPr id="0" name=""/>
        <dsp:cNvSpPr/>
      </dsp:nvSpPr>
      <dsp:spPr>
        <a:xfrm>
          <a:off x="1844502" y="1660861"/>
          <a:ext cx="2155997" cy="630694"/>
        </a:xfrm>
        <a:custGeom>
          <a:avLst/>
          <a:gdLst/>
          <a:ahLst/>
          <a:cxnLst/>
          <a:rect l="0" t="0" r="0" b="0"/>
          <a:pathLst>
            <a:path>
              <a:moveTo>
                <a:pt x="2155997" y="0"/>
              </a:moveTo>
              <a:lnTo>
                <a:pt x="2155997" y="315347"/>
              </a:lnTo>
              <a:lnTo>
                <a:pt x="0" y="315347"/>
              </a:lnTo>
              <a:lnTo>
                <a:pt x="0" y="630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7D41AC-3905-42A7-B940-41CBCC52D434}">
      <dsp:nvSpPr>
        <dsp:cNvPr id="0" name=""/>
        <dsp:cNvSpPr/>
      </dsp:nvSpPr>
      <dsp:spPr>
        <a:xfrm>
          <a:off x="2694602" y="800098"/>
          <a:ext cx="2611794" cy="860762"/>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Times New Roman" pitchFamily="18" charset="0"/>
              <a:cs typeface="Times New Roman" pitchFamily="18" charset="0"/>
            </a:rPr>
            <a:t>Z-score</a:t>
          </a:r>
        </a:p>
      </dsp:txBody>
      <dsp:txXfrm>
        <a:off x="2694602" y="800098"/>
        <a:ext cx="2611794" cy="860762"/>
      </dsp:txXfrm>
    </dsp:sp>
    <dsp:sp modelId="{0093A495-B408-4B8A-89AA-F54E9FA0558E}">
      <dsp:nvSpPr>
        <dsp:cNvPr id="0" name=""/>
        <dsp:cNvSpPr/>
      </dsp:nvSpPr>
      <dsp:spPr>
        <a:xfrm>
          <a:off x="3851" y="2291555"/>
          <a:ext cx="3681301" cy="2013746"/>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Population</a:t>
          </a:r>
        </a:p>
        <a:p>
          <a:pPr marL="0" lvl="0" indent="0" algn="ctr" defTabSz="1422400">
            <a:lnSpc>
              <a:spcPct val="90000"/>
            </a:lnSpc>
            <a:spcBef>
              <a:spcPct val="0"/>
            </a:spcBef>
            <a:spcAft>
              <a:spcPct val="35000"/>
            </a:spcAft>
            <a:buNone/>
          </a:pPr>
          <a:endParaRPr lang="en-US" sz="2400" kern="1200" dirty="0">
            <a:latin typeface="Times New Roman" pitchFamily="18" charset="0"/>
            <a:cs typeface="Times New Roman" pitchFamily="18" charset="0"/>
          </a:endParaRPr>
        </a:p>
      </dsp:txBody>
      <dsp:txXfrm>
        <a:off x="3851" y="2291555"/>
        <a:ext cx="3681301" cy="2013746"/>
      </dsp:txXfrm>
    </dsp:sp>
    <dsp:sp modelId="{BE9C4D82-BE49-4862-8408-91BC069191BB}">
      <dsp:nvSpPr>
        <dsp:cNvPr id="0" name=""/>
        <dsp:cNvSpPr/>
      </dsp:nvSpPr>
      <dsp:spPr>
        <a:xfrm>
          <a:off x="4315847" y="2291555"/>
          <a:ext cx="3681301" cy="2013746"/>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Sample</a:t>
          </a:r>
        </a:p>
        <a:p>
          <a:pPr marL="0" lvl="0" indent="0" algn="ctr" defTabSz="1422400">
            <a:lnSpc>
              <a:spcPct val="90000"/>
            </a:lnSpc>
            <a:spcBef>
              <a:spcPct val="0"/>
            </a:spcBef>
            <a:spcAft>
              <a:spcPct val="35000"/>
            </a:spcAft>
            <a:buNone/>
          </a:pPr>
          <a:endParaRPr lang="en-US" sz="3200" kern="1200" dirty="0">
            <a:latin typeface="Times New Roman" pitchFamily="18" charset="0"/>
            <a:cs typeface="Times New Roman" pitchFamily="18" charset="0"/>
          </a:endParaRPr>
        </a:p>
      </dsp:txBody>
      <dsp:txXfrm>
        <a:off x="4315847" y="2291555"/>
        <a:ext cx="3681301" cy="20137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0.14997</cdr:x>
      <cdr:y>0.94064</cdr:y>
    </cdr:from>
    <cdr:to>
      <cdr:x>0.91035</cdr:x>
      <cdr:y>1</cdr:y>
    </cdr:to>
    <cdr:sp macro="" textlink="">
      <cdr:nvSpPr>
        <cdr:cNvPr id="2" name="Rectangle 1"/>
        <cdr:cNvSpPr/>
      </cdr:nvSpPr>
      <cdr:spPr>
        <a:xfrm xmlns:a="http://schemas.openxmlformats.org/drawingml/2006/main">
          <a:off x="1058107" y="4190999"/>
          <a:ext cx="5364651" cy="26445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ln>
              <a:solidFill>
                <a:schemeClr val="bg1"/>
              </a:solidFill>
            </a:ln>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D0FF6C-6857-4652-9804-9D14F406F29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30189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FF6C-6857-4652-9804-9D14F406F29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383006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FF6C-6857-4652-9804-9D14F406F29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572425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FF6C-6857-4652-9804-9D14F406F29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30062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FF6C-6857-4652-9804-9D14F406F29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2741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FF6C-6857-4652-9804-9D14F406F29F}"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126128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FF6C-6857-4652-9804-9D14F406F29F}"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80045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FF6C-6857-4652-9804-9D14F406F29F}"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143145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FF6C-6857-4652-9804-9D14F406F29F}"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211287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0FF6C-6857-4652-9804-9D14F406F29F}"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309443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0FF6C-6857-4652-9804-9D14F406F29F}"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ED3EA-3DBA-433A-AA46-D343ED848D16}" type="slidenum">
              <a:rPr lang="en-US" smtClean="0"/>
              <a:t>‹#›</a:t>
            </a:fld>
            <a:endParaRPr lang="en-US"/>
          </a:p>
        </p:txBody>
      </p:sp>
    </p:spTree>
    <p:extLst>
      <p:ext uri="{BB962C8B-B14F-4D97-AF65-F5344CB8AC3E}">
        <p14:creationId xmlns:p14="http://schemas.microsoft.com/office/powerpoint/2010/main" val="172474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FF6C-6857-4652-9804-9D14F406F29F}"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ED3EA-3DBA-433A-AA46-D343ED848D16}" type="slidenum">
              <a:rPr lang="en-US" smtClean="0"/>
              <a:t>‹#›</a:t>
            </a:fld>
            <a:endParaRPr lang="en-US"/>
          </a:p>
        </p:txBody>
      </p:sp>
    </p:spTree>
    <p:extLst>
      <p:ext uri="{BB962C8B-B14F-4D97-AF65-F5344CB8AC3E}">
        <p14:creationId xmlns:p14="http://schemas.microsoft.com/office/powerpoint/2010/main" val="289021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hyperlink" Target="https://www.geogebra.org/m/K8zZ8eXg" TargetMode="External"/><Relationship Id="rId5" Type="http://schemas.openxmlformats.org/officeDocument/2006/relationships/image" Target="../media/image9.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1.wmf"/><Relationship Id="rId7" Type="http://schemas.openxmlformats.org/officeDocument/2006/relationships/image" Target="../media/image13.wmf"/><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12.wmf"/><Relationship Id="rId10" Type="http://schemas.openxmlformats.org/officeDocument/2006/relationships/image" Target="../media/image15.png"/><Relationship Id="rId4" Type="http://schemas.openxmlformats.org/officeDocument/2006/relationships/oleObject" Target="../embeddings/oleObject5.bin"/><Relationship Id="rId9"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8.bin"/><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0.bin"/><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oleObject" Target="../embeddings/oleObject11.bin"/><Relationship Id="rId4" Type="http://schemas.openxmlformats.org/officeDocument/2006/relationships/hyperlink" Target="https://www.geogebra.org/m/K8zZ8eX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2.bin"/><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4.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23.wmf"/><Relationship Id="rId7" Type="http://schemas.openxmlformats.org/officeDocument/2006/relationships/image" Target="../media/image24.wm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oleObject" Target="../embeddings/oleObject16.bin"/><Relationship Id="rId5" Type="http://schemas.openxmlformats.org/officeDocument/2006/relationships/image" Target="../media/image10.wmf"/><Relationship Id="rId4" Type="http://schemas.openxmlformats.org/officeDocument/2006/relationships/oleObject" Target="../embeddings/oleObject3.bin"/><Relationship Id="rId9" Type="http://schemas.openxmlformats.org/officeDocument/2006/relationships/image" Target="../media/image25.wmf"/></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wmf"/><Relationship Id="rId7" Type="http://schemas.openxmlformats.org/officeDocument/2006/relationships/image" Target="../media/image32.png"/><Relationship Id="rId2" Type="http://schemas.openxmlformats.org/officeDocument/2006/relationships/oleObject" Target="../embeddings/oleObject18.bin"/><Relationship Id="rId1" Type="http://schemas.openxmlformats.org/officeDocument/2006/relationships/slideLayout" Target="../slideLayouts/slideLayout7.xml"/><Relationship Id="rId5" Type="http://schemas.openxmlformats.org/officeDocument/2006/relationships/image" Target="../media/image27.wmf"/><Relationship Id="rId4"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28.wmf"/><Relationship Id="rId7" Type="http://schemas.openxmlformats.org/officeDocument/2006/relationships/image" Target="../media/image30.wmf"/><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oleObject" Target="../embeddings/oleObject22.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31.wmf"/></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25.bin"/><Relationship Id="rId1" Type="http://schemas.openxmlformats.org/officeDocument/2006/relationships/slideLayout" Target="../slideLayouts/slideLayout7.xml"/><Relationship Id="rId5"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wmf"/><Relationship Id="rId5" Type="http://schemas.openxmlformats.org/officeDocument/2006/relationships/oleObject" Target="../embeddings/oleObject27.bin"/><Relationship Id="rId4"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55.wmf"/><Relationship Id="rId3" Type="http://schemas.openxmlformats.org/officeDocument/2006/relationships/image" Target="../media/image49.png"/><Relationship Id="rId7" Type="http://schemas.openxmlformats.org/officeDocument/2006/relationships/image" Target="../media/image52.wmf"/><Relationship Id="rId12" Type="http://schemas.openxmlformats.org/officeDocument/2006/relationships/oleObject" Target="../embeddings/oleObject32.bin"/><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oleObject" Target="../embeddings/oleObject29.bin"/><Relationship Id="rId11" Type="http://schemas.openxmlformats.org/officeDocument/2006/relationships/image" Target="../media/image54.wmf"/><Relationship Id="rId5" Type="http://schemas.openxmlformats.org/officeDocument/2006/relationships/image" Target="../media/image51.png"/><Relationship Id="rId10" Type="http://schemas.openxmlformats.org/officeDocument/2006/relationships/oleObject" Target="../embeddings/oleObject31.bin"/><Relationship Id="rId4" Type="http://schemas.openxmlformats.org/officeDocument/2006/relationships/image" Target="../media/image50.png"/><Relationship Id="rId9" Type="http://schemas.openxmlformats.org/officeDocument/2006/relationships/image" Target="../media/image5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png"/><Relationship Id="rId2" Type="http://schemas.openxmlformats.org/officeDocument/2006/relationships/oleObject" Target="../embeddings/oleObject33.bin"/><Relationship Id="rId1" Type="http://schemas.openxmlformats.org/officeDocument/2006/relationships/slideLayout" Target="../slideLayouts/slideLayout7.xml"/><Relationship Id="rId5" Type="http://schemas.openxmlformats.org/officeDocument/2006/relationships/image" Target="../media/image57.wmf"/><Relationship Id="rId4"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image" Target="../media/image64.png"/><Relationship Id="rId7" Type="http://schemas.openxmlformats.org/officeDocument/2006/relationships/image" Target="../media/image59.wmf"/><Relationship Id="rId1" Type="http://schemas.openxmlformats.org/officeDocument/2006/relationships/slideLayout" Target="../slideLayouts/slideLayout7.xml"/><Relationship Id="rId6" Type="http://schemas.openxmlformats.org/officeDocument/2006/relationships/oleObject" Target="../embeddings/oleObject36.bin"/><Relationship Id="rId5" Type="http://schemas.openxmlformats.org/officeDocument/2006/relationships/image" Target="../media/image58.wmf"/><Relationship Id="rId4" Type="http://schemas.openxmlformats.org/officeDocument/2006/relationships/oleObject" Target="../embeddings/oleObject35.bin"/><Relationship Id="rId9" Type="http://schemas.openxmlformats.org/officeDocument/2006/relationships/image" Target="../media/image60.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61.wmf"/></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wmf"/><Relationship Id="rId5" Type="http://schemas.openxmlformats.org/officeDocument/2006/relationships/oleObject" Target="../embeddings/oleObject40.bin"/><Relationship Id="rId4" Type="http://schemas.openxmlformats.org/officeDocument/2006/relationships/image" Target="../media/image66.wmf"/></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77.wmf"/><Relationship Id="rId18" Type="http://schemas.openxmlformats.org/officeDocument/2006/relationships/oleObject" Target="../embeddings/oleObject50.bin"/><Relationship Id="rId26" Type="http://schemas.openxmlformats.org/officeDocument/2006/relationships/oleObject" Target="../embeddings/oleObject54.bin"/><Relationship Id="rId3" Type="http://schemas.openxmlformats.org/officeDocument/2006/relationships/image" Target="../media/image72.wmf"/><Relationship Id="rId21" Type="http://schemas.openxmlformats.org/officeDocument/2006/relationships/image" Target="../media/image81.wmf"/><Relationship Id="rId7" Type="http://schemas.openxmlformats.org/officeDocument/2006/relationships/image" Target="../media/image74.wmf"/><Relationship Id="rId12" Type="http://schemas.openxmlformats.org/officeDocument/2006/relationships/oleObject" Target="../embeddings/oleObject47.bin"/><Relationship Id="rId17" Type="http://schemas.openxmlformats.org/officeDocument/2006/relationships/image" Target="../media/image79.wmf"/><Relationship Id="rId25" Type="http://schemas.openxmlformats.org/officeDocument/2006/relationships/image" Target="../media/image83.wmf"/><Relationship Id="rId2" Type="http://schemas.openxmlformats.org/officeDocument/2006/relationships/oleObject" Target="../embeddings/oleObject42.bin"/><Relationship Id="rId16" Type="http://schemas.openxmlformats.org/officeDocument/2006/relationships/oleObject" Target="../embeddings/oleObject49.bin"/><Relationship Id="rId20" Type="http://schemas.openxmlformats.org/officeDocument/2006/relationships/oleObject" Target="../embeddings/oleObject51.bin"/><Relationship Id="rId29" Type="http://schemas.openxmlformats.org/officeDocument/2006/relationships/oleObject" Target="../embeddings/oleObject55.bin"/><Relationship Id="rId1" Type="http://schemas.openxmlformats.org/officeDocument/2006/relationships/slideLayout" Target="../slideLayouts/slideLayout7.xml"/><Relationship Id="rId6" Type="http://schemas.openxmlformats.org/officeDocument/2006/relationships/oleObject" Target="../embeddings/oleObject44.bin"/><Relationship Id="rId11" Type="http://schemas.openxmlformats.org/officeDocument/2006/relationships/image" Target="../media/image76.wmf"/><Relationship Id="rId24" Type="http://schemas.openxmlformats.org/officeDocument/2006/relationships/oleObject" Target="../embeddings/oleObject53.bin"/><Relationship Id="rId5" Type="http://schemas.openxmlformats.org/officeDocument/2006/relationships/image" Target="../media/image73.wmf"/><Relationship Id="rId15" Type="http://schemas.openxmlformats.org/officeDocument/2006/relationships/image" Target="../media/image78.wmf"/><Relationship Id="rId23" Type="http://schemas.openxmlformats.org/officeDocument/2006/relationships/image" Target="../media/image82.wmf"/><Relationship Id="rId28" Type="http://schemas.openxmlformats.org/officeDocument/2006/relationships/image" Target="../media/image85.png"/><Relationship Id="rId10" Type="http://schemas.openxmlformats.org/officeDocument/2006/relationships/oleObject" Target="../embeddings/oleObject46.bin"/><Relationship Id="rId19" Type="http://schemas.openxmlformats.org/officeDocument/2006/relationships/image" Target="../media/image80.wmf"/><Relationship Id="rId4" Type="http://schemas.openxmlformats.org/officeDocument/2006/relationships/oleObject" Target="../embeddings/oleObject43.bin"/><Relationship Id="rId9" Type="http://schemas.openxmlformats.org/officeDocument/2006/relationships/image" Target="../media/image75.wmf"/><Relationship Id="rId14" Type="http://schemas.openxmlformats.org/officeDocument/2006/relationships/oleObject" Target="../embeddings/oleObject48.bin"/><Relationship Id="rId22" Type="http://schemas.openxmlformats.org/officeDocument/2006/relationships/oleObject" Target="../embeddings/oleObject52.bin"/><Relationship Id="rId27" Type="http://schemas.openxmlformats.org/officeDocument/2006/relationships/image" Target="../media/image84.wmf"/><Relationship Id="rId30" Type="http://schemas.openxmlformats.org/officeDocument/2006/relationships/image" Target="../media/image86.wmf"/></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96.wmf"/><Relationship Id="rId3" Type="http://schemas.openxmlformats.org/officeDocument/2006/relationships/image" Target="../media/image91.wmf"/><Relationship Id="rId7" Type="http://schemas.openxmlformats.org/officeDocument/2006/relationships/image" Target="../media/image93.wmf"/><Relationship Id="rId12" Type="http://schemas.openxmlformats.org/officeDocument/2006/relationships/oleObject" Target="../embeddings/oleObject61.bin"/><Relationship Id="rId2" Type="http://schemas.openxmlformats.org/officeDocument/2006/relationships/oleObject" Target="../embeddings/oleObject56.bin"/><Relationship Id="rId1" Type="http://schemas.openxmlformats.org/officeDocument/2006/relationships/slideLayout" Target="../slideLayouts/slideLayout7.xml"/><Relationship Id="rId6" Type="http://schemas.openxmlformats.org/officeDocument/2006/relationships/oleObject" Target="../embeddings/oleObject58.bin"/><Relationship Id="rId11" Type="http://schemas.openxmlformats.org/officeDocument/2006/relationships/image" Target="../media/image95.wmf"/><Relationship Id="rId5" Type="http://schemas.openxmlformats.org/officeDocument/2006/relationships/image" Target="../media/image92.wmf"/><Relationship Id="rId15" Type="http://schemas.openxmlformats.org/officeDocument/2006/relationships/image" Target="../media/image97.w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94.wmf"/><Relationship Id="rId14" Type="http://schemas.openxmlformats.org/officeDocument/2006/relationships/oleObject" Target="../embeddings/oleObject6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oleObject" Target="../embeddings/oleObject63.bin"/><Relationship Id="rId7" Type="http://schemas.openxmlformats.org/officeDocument/2006/relationships/image" Target="../media/image99.wmf"/><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oleObject" Target="../embeddings/oleObject64.bin"/><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8.wmf"/><Relationship Id="rId9" Type="http://schemas.openxmlformats.org/officeDocument/2006/relationships/image" Target="../media/image100.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108.wmf"/><Relationship Id="rId3" Type="http://schemas.openxmlformats.org/officeDocument/2006/relationships/image" Target="../media/image103.png"/><Relationship Id="rId7" Type="http://schemas.openxmlformats.org/officeDocument/2006/relationships/image" Target="../media/image105.wmf"/><Relationship Id="rId12" Type="http://schemas.openxmlformats.org/officeDocument/2006/relationships/oleObject" Target="../embeddings/oleObject70.bin"/><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oleObject" Target="../embeddings/oleObject67.bin"/><Relationship Id="rId11" Type="http://schemas.openxmlformats.org/officeDocument/2006/relationships/image" Target="../media/image107.wmf"/><Relationship Id="rId5" Type="http://schemas.openxmlformats.org/officeDocument/2006/relationships/image" Target="../media/image104.wmf"/><Relationship Id="rId10" Type="http://schemas.openxmlformats.org/officeDocument/2006/relationships/oleObject" Target="../embeddings/oleObject69.bin"/><Relationship Id="rId4" Type="http://schemas.openxmlformats.org/officeDocument/2006/relationships/oleObject" Target="../embeddings/oleObject66.bin"/><Relationship Id="rId9" Type="http://schemas.openxmlformats.org/officeDocument/2006/relationships/image" Target="../media/image106.wmf"/></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9.wmf"/><Relationship Id="rId7" Type="http://schemas.openxmlformats.org/officeDocument/2006/relationships/image" Target="../media/image111.wmf"/><Relationship Id="rId2" Type="http://schemas.openxmlformats.org/officeDocument/2006/relationships/oleObject" Target="../embeddings/oleObject71.bin"/><Relationship Id="rId1" Type="http://schemas.openxmlformats.org/officeDocument/2006/relationships/slideLayout" Target="../slideLayouts/slideLayout7.xml"/><Relationship Id="rId6" Type="http://schemas.openxmlformats.org/officeDocument/2006/relationships/oleObject" Target="../embeddings/oleObject73.bin"/><Relationship Id="rId5" Type="http://schemas.openxmlformats.org/officeDocument/2006/relationships/image" Target="../media/image110.wmf"/><Relationship Id="rId4" Type="http://schemas.openxmlformats.org/officeDocument/2006/relationships/oleObject" Target="../embeddings/oleObject72.bin"/></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diagramLayout" Target="../diagrams/layout2.xml"/><Relationship Id="rId7" Type="http://schemas.openxmlformats.org/officeDocument/2006/relationships/oleObject" Target="../embeddings/oleObject74.bin"/><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15.wmf"/><Relationship Id="rId4" Type="http://schemas.openxmlformats.org/officeDocument/2006/relationships/diagramQuickStyle" Target="../diagrams/quickStyle2.xml"/><Relationship Id="rId9" Type="http://schemas.openxmlformats.org/officeDocument/2006/relationships/oleObject" Target="../embeddings/oleObject75.bin"/></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0.png"/><Relationship Id="rId1" Type="http://schemas.openxmlformats.org/officeDocument/2006/relationships/slideLayout" Target="../slideLayouts/slideLayout7.xml"/><Relationship Id="rId6" Type="http://schemas.openxmlformats.org/officeDocument/2006/relationships/image" Target="../media/image1140.png"/><Relationship Id="rId5" Type="http://schemas.openxmlformats.org/officeDocument/2006/relationships/image" Target="../media/image119.png"/><Relationship Id="rId4" Type="http://schemas.openxmlformats.org/officeDocument/2006/relationships/image" Target="../media/image1180.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79.bin"/><Relationship Id="rId13" Type="http://schemas.openxmlformats.org/officeDocument/2006/relationships/image" Target="../media/image122.wmf"/><Relationship Id="rId3" Type="http://schemas.openxmlformats.org/officeDocument/2006/relationships/image" Target="../media/image117.wmf"/><Relationship Id="rId7" Type="http://schemas.openxmlformats.org/officeDocument/2006/relationships/image" Target="../media/image119.wmf"/><Relationship Id="rId12" Type="http://schemas.openxmlformats.org/officeDocument/2006/relationships/oleObject" Target="../embeddings/oleObject81.bin"/><Relationship Id="rId2" Type="http://schemas.openxmlformats.org/officeDocument/2006/relationships/oleObject" Target="../embeddings/oleObject76.bin"/><Relationship Id="rId1" Type="http://schemas.openxmlformats.org/officeDocument/2006/relationships/slideLayout" Target="../slideLayouts/slideLayout7.xml"/><Relationship Id="rId6" Type="http://schemas.openxmlformats.org/officeDocument/2006/relationships/oleObject" Target="../embeddings/oleObject78.bin"/><Relationship Id="rId11" Type="http://schemas.openxmlformats.org/officeDocument/2006/relationships/image" Target="../media/image121.wmf"/><Relationship Id="rId5" Type="http://schemas.openxmlformats.org/officeDocument/2006/relationships/image" Target="../media/image118.wmf"/><Relationship Id="rId15" Type="http://schemas.openxmlformats.org/officeDocument/2006/relationships/image" Target="../media/image123.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20.wmf"/><Relationship Id="rId14" Type="http://schemas.openxmlformats.org/officeDocument/2006/relationships/oleObject" Target="../embeddings/oleObject82.bin"/></Relationships>
</file>

<file path=ppt/slides/_rels/slide5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wmf"/><Relationship Id="rId7" Type="http://schemas.openxmlformats.org/officeDocument/2006/relationships/image" Target="../media/image126.wmf"/><Relationship Id="rId2" Type="http://schemas.openxmlformats.org/officeDocument/2006/relationships/oleObject" Target="../embeddings/oleObject83.bin"/><Relationship Id="rId1" Type="http://schemas.openxmlformats.org/officeDocument/2006/relationships/slideLayout" Target="../slideLayouts/slideLayout7.xml"/><Relationship Id="rId6" Type="http://schemas.openxmlformats.org/officeDocument/2006/relationships/oleObject" Target="../embeddings/oleObject85.bin"/><Relationship Id="rId5" Type="http://schemas.openxmlformats.org/officeDocument/2006/relationships/image" Target="../media/image125.wmf"/><Relationship Id="rId10" Type="http://schemas.openxmlformats.org/officeDocument/2006/relationships/image" Target="../media/image128.wmf"/><Relationship Id="rId4" Type="http://schemas.openxmlformats.org/officeDocument/2006/relationships/oleObject" Target="../embeddings/oleObject84.bin"/><Relationship Id="rId9" Type="http://schemas.openxmlformats.org/officeDocument/2006/relationships/oleObject" Target="../embeddings/oleObject86.bin"/></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s://www.r-project.org/" TargetMode="External"/><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hyperlink" Target="http://rextester.com/l/r_online_compiler"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latin typeface="Arial" panose="020B0604020202020204" pitchFamily="34" charset="0"/>
                <a:cs typeface="Arial" panose="020B0604020202020204" pitchFamily="34" charset="0"/>
              </a:rPr>
              <a:t>Part II</a:t>
            </a:r>
          </a:p>
        </p:txBody>
      </p:sp>
      <p:sp>
        <p:nvSpPr>
          <p:cNvPr id="3" name="Subtitle 2"/>
          <p:cNvSpPr>
            <a:spLocks noGrp="1"/>
          </p:cNvSpPr>
          <p:nvPr>
            <p:ph type="subTitle" idx="1"/>
          </p:nvPr>
        </p:nvSpPr>
        <p:spPr/>
        <p:txBody>
          <a:bodyPr/>
          <a:lstStyle/>
          <a:p>
            <a:r>
              <a:rPr lang="en-US" sz="3200" b="1" dirty="0">
                <a:latin typeface="Arial" panose="020B0604020202020204" pitchFamily="34" charset="0"/>
                <a:cs typeface="Arial" panose="020B0604020202020204" pitchFamily="34" charset="0"/>
              </a:rPr>
              <a:t>Descriptive Statistics</a:t>
            </a:r>
          </a:p>
        </p:txBody>
      </p:sp>
      <p:sp>
        <p:nvSpPr>
          <p:cNvPr id="4" name="Rectangle 3"/>
          <p:cNvSpPr/>
          <p:nvPr/>
        </p:nvSpPr>
        <p:spPr>
          <a:xfrm>
            <a:off x="1365161" y="1111584"/>
            <a:ext cx="9736427" cy="830997"/>
          </a:xfrm>
          <a:prstGeom prst="rect">
            <a:avLst/>
          </a:prstGeom>
        </p:spPr>
        <p:txBody>
          <a:bodyPr wrap="square">
            <a:spAutoFit/>
          </a:bodyPr>
          <a:lstStyle/>
          <a:p>
            <a:pPr lvl="0" algn="ctr"/>
            <a:r>
              <a:rPr lang="en-US" sz="4800" b="1" dirty="0">
                <a:ln w="11430">
                  <a:solidFill>
                    <a:srgbClr val="70AD47">
                      <a:lumMod val="75000"/>
                    </a:srgbClr>
                  </a:solidFill>
                </a:ln>
                <a:solidFill>
                  <a:schemeClr val="accent1">
                    <a:lumMod val="50000"/>
                  </a:schemeClr>
                </a:solidFill>
                <a:effectLst>
                  <a:outerShdw blurRad="50800" dist="39000" dir="5460000" algn="tl">
                    <a:srgbClr val="000000">
                      <a:alpha val="38000"/>
                    </a:srgbClr>
                  </a:outerShdw>
                </a:effectLst>
              </a:rPr>
              <a:t>Elementary Statistical Methods</a:t>
            </a:r>
          </a:p>
        </p:txBody>
      </p:sp>
    </p:spTree>
    <p:extLst>
      <p:ext uri="{BB962C8B-B14F-4D97-AF65-F5344CB8AC3E}">
        <p14:creationId xmlns:p14="http://schemas.microsoft.com/office/powerpoint/2010/main" val="84185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1849" y="5660222"/>
            <a:ext cx="1219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x-bar</a:t>
            </a:r>
          </a:p>
        </p:txBody>
      </p:sp>
      <p:sp>
        <p:nvSpPr>
          <p:cNvPr id="6" name="TextBox 5"/>
          <p:cNvSpPr txBox="1"/>
          <p:nvPr/>
        </p:nvSpPr>
        <p:spPr>
          <a:xfrm>
            <a:off x="1308787" y="4895600"/>
            <a:ext cx="2141621"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Sample mean</a:t>
            </a:r>
          </a:p>
        </p:txBody>
      </p:sp>
      <p:sp>
        <p:nvSpPr>
          <p:cNvPr id="9" name="TextBox 8"/>
          <p:cNvSpPr txBox="1"/>
          <p:nvPr/>
        </p:nvSpPr>
        <p:spPr>
          <a:xfrm>
            <a:off x="1308787" y="2709002"/>
            <a:ext cx="2509234"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Population mean</a:t>
            </a:r>
          </a:p>
        </p:txBody>
      </p:sp>
      <mc:AlternateContent xmlns:mc="http://schemas.openxmlformats.org/markup-compatibility/2006" xmlns:a14="http://schemas.microsoft.com/office/drawing/2010/main">
        <mc:Choice Requires="a14">
          <p:sp>
            <p:nvSpPr>
              <p:cNvPr id="3" name="TextBox 2"/>
              <p:cNvSpPr txBox="1"/>
              <p:nvPr/>
            </p:nvSpPr>
            <p:spPr>
              <a:xfrm>
                <a:off x="1001509" y="1282273"/>
                <a:ext cx="9579289" cy="573427"/>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If the population values of the variable X are </a:t>
                </a:r>
                <a14:m>
                  <m:oMath xmlns:m="http://schemas.openxmlformats.org/officeDocument/2006/math">
                    <m:sSub>
                      <m:sSubPr>
                        <m:ctrlPr>
                          <a:rPr lang="en-US" sz="3200" i="1" smtClean="0">
                            <a:latin typeface="Cambria Math" panose="02040503050406030204" pitchFamily="18" charset="0"/>
                            <a:cs typeface="Arial" panose="020B0604020202020204" pitchFamily="34" charset="0"/>
                          </a:rPr>
                        </m:ctrlPr>
                      </m:sSubPr>
                      <m:e>
                        <m:r>
                          <a:rPr lang="en-US" sz="3200" b="0" i="1" smtClean="0">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1</m:t>
                        </m:r>
                      </m:sub>
                    </m:sSub>
                    <m:r>
                      <a:rPr lang="en-US" sz="3200" b="0" i="1" smtClean="0">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2</m:t>
                        </m:r>
                      </m:sub>
                    </m:sSub>
                    <m:r>
                      <a:rPr lang="en-US" sz="3200" b="0" i="1" smtClean="0">
                        <a:latin typeface="Cambria Math" panose="02040503050406030204" pitchFamily="18" charset="0"/>
                        <a:cs typeface="Arial" panose="020B0604020202020204" pitchFamily="34" charset="0"/>
                      </a:rPr>
                      <m:t>,…, </m:t>
                    </m:r>
                    <m:sSub>
                      <m:sSubPr>
                        <m:ctrlPr>
                          <a:rPr lang="en-US" sz="3200" b="0" i="1" smtClean="0">
                            <a:latin typeface="Cambria Math" panose="02040503050406030204" pitchFamily="18" charset="0"/>
                            <a:cs typeface="Arial" panose="020B0604020202020204" pitchFamily="34" charset="0"/>
                          </a:rPr>
                        </m:ctrlPr>
                      </m:sSubPr>
                      <m:e>
                        <m:r>
                          <a:rPr lang="en-US" sz="3200" b="0" i="1" smtClean="0">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𝑁</m:t>
                        </m:r>
                      </m:sub>
                    </m:sSub>
                  </m:oMath>
                </a14:m>
                <a:r>
                  <a:rPr lang="en-US" sz="2400" dirty="0">
                    <a:latin typeface="Arial" panose="020B0604020202020204" pitchFamily="34" charset="0"/>
                    <a:cs typeface="Arial" panose="020B0604020202020204" pitchFamily="34" charset="0"/>
                  </a:rPr>
                  <a:t> then  </a:t>
                </a:r>
              </a:p>
            </p:txBody>
          </p:sp>
        </mc:Choice>
        <mc:Fallback xmlns="">
          <p:sp>
            <p:nvSpPr>
              <p:cNvPr id="3" name="TextBox 2"/>
              <p:cNvSpPr txBox="1">
                <a:spLocks noRot="1" noChangeAspect="1" noMove="1" noResize="1" noEditPoints="1" noAdjustHandles="1" noChangeArrowheads="1" noChangeShapeType="1" noTextEdit="1"/>
              </p:cNvSpPr>
              <p:nvPr/>
            </p:nvSpPr>
            <p:spPr>
              <a:xfrm>
                <a:off x="1001509" y="1282273"/>
                <a:ext cx="9579289" cy="573427"/>
              </a:xfrm>
              <a:prstGeom prst="rect">
                <a:avLst/>
              </a:prstGeom>
              <a:blipFill rotWithShape="0">
                <a:blip r:embed="rId2"/>
                <a:stretch>
                  <a:fillRect l="-827" b="-20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096879" y="3731133"/>
                <a:ext cx="9120574" cy="573427"/>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If the sample values of the variable X are </a:t>
                </a:r>
                <a14:m>
                  <m:oMath xmlns:m="http://schemas.openxmlformats.org/officeDocument/2006/math">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1</m:t>
                        </m:r>
                      </m:sub>
                    </m:sSub>
                    <m:r>
                      <a:rPr lang="en-US" sz="3200" i="1">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2</m:t>
                        </m:r>
                      </m:sub>
                    </m:sSub>
                    <m:r>
                      <a:rPr lang="en-US" sz="3200" i="1">
                        <a:latin typeface="Cambria Math" panose="02040503050406030204" pitchFamily="18" charset="0"/>
                        <a:cs typeface="Arial" panose="020B0604020202020204" pitchFamily="34" charset="0"/>
                      </a:rPr>
                      <m:t>,…, </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𝑛</m:t>
                        </m:r>
                      </m:sub>
                    </m:sSub>
                    <m:r>
                      <a:rPr lang="en-US" sz="3200" b="0" i="0" smtClean="0">
                        <a:latin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then  </a:t>
                </a:r>
              </a:p>
            </p:txBody>
          </p:sp>
        </mc:Choice>
        <mc:Fallback xmlns="">
          <p:sp>
            <p:nvSpPr>
              <p:cNvPr id="10" name="TextBox 9"/>
              <p:cNvSpPr txBox="1">
                <a:spLocks noRot="1" noChangeAspect="1" noMove="1" noResize="1" noEditPoints="1" noAdjustHandles="1" noChangeArrowheads="1" noChangeShapeType="1" noTextEdit="1"/>
              </p:cNvSpPr>
              <p:nvPr/>
            </p:nvSpPr>
            <p:spPr>
              <a:xfrm>
                <a:off x="1096879" y="3731133"/>
                <a:ext cx="9120574" cy="573427"/>
              </a:xfrm>
              <a:prstGeom prst="rect">
                <a:avLst/>
              </a:prstGeom>
              <a:blipFill rotWithShape="0">
                <a:blip r:embed="rId3"/>
                <a:stretch>
                  <a:fillRect l="-936" b="-20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112757" y="2315326"/>
                <a:ext cx="5851858" cy="1094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𝜇</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1</m:t>
                              </m:r>
                            </m:sub>
                          </m:sSub>
                          <m:r>
                            <a:rPr lang="en-US" sz="3200" b="0" i="1" smtClean="0">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2</m:t>
                              </m:r>
                            </m:sub>
                          </m:sSub>
                          <m:r>
                            <a:rPr lang="en-US" sz="3200" b="0" i="1" smtClean="0">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𝑁</m:t>
                              </m:r>
                            </m:sub>
                          </m:sSub>
                        </m:num>
                        <m:den>
                          <m:r>
                            <a:rPr lang="en-US" sz="3200" b="0" i="1" smtClean="0">
                              <a:latin typeface="Cambria Math" panose="02040503050406030204" pitchFamily="18" charset="0"/>
                              <a:ea typeface="Cambria Math" panose="02040503050406030204" pitchFamily="18" charset="0"/>
                              <a:cs typeface="Arial" panose="020B0604020202020204" pitchFamily="34" charset="0"/>
                            </a:rPr>
                            <m:t>𝑁</m:t>
                          </m:r>
                        </m:den>
                      </m:f>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i="1">
                              <a:latin typeface="Cambria Math" panose="02040503050406030204" pitchFamily="18" charset="0"/>
                              <a:ea typeface="Cambria Math" panose="02040503050406030204" pitchFamily="18" charset="0"/>
                              <a:cs typeface="Arial" panose="020B0604020202020204" pitchFamily="34" charset="0"/>
                            </a:rPr>
                          </m:ctrlPr>
                        </m:fPr>
                        <m:num>
                          <m:nary>
                            <m:naryPr>
                              <m:chr m:val="∑"/>
                              <m:ctrlPr>
                                <a:rPr lang="en-US" sz="3200" i="1">
                                  <a:latin typeface="Cambria Math" panose="02040503050406030204" pitchFamily="18" charset="0"/>
                                  <a:cs typeface="Arial" panose="020B0604020202020204" pitchFamily="34" charset="0"/>
                                </a:rPr>
                              </m:ctrlPr>
                            </m:naryPr>
                            <m:sub>
                              <m:r>
                                <m:rPr>
                                  <m:brk m:alnAt="23"/>
                                </m:rPr>
                                <a:rPr lang="en-US" sz="3200" b="0" i="1" smtClean="0">
                                  <a:latin typeface="Cambria Math" panose="02040503050406030204" pitchFamily="18" charset="0"/>
                                  <a:cs typeface="Arial" panose="020B0604020202020204" pitchFamily="34" charset="0"/>
                                </a:rPr>
                                <m:t>𝑖</m:t>
                              </m:r>
                              <m:r>
                                <a:rPr lang="en-US" sz="3200" b="0" i="1" smtClean="0">
                                  <a:latin typeface="Cambria Math" panose="02040503050406030204" pitchFamily="18" charset="0"/>
                                  <a:cs typeface="Arial" panose="020B0604020202020204" pitchFamily="34" charset="0"/>
                                </a:rPr>
                                <m:t>=1</m:t>
                              </m:r>
                            </m:sub>
                            <m:sup>
                              <m:r>
                                <a:rPr lang="en-US" sz="3200" b="0" i="1" smtClean="0">
                                  <a:latin typeface="Cambria Math" panose="02040503050406030204" pitchFamily="18" charset="0"/>
                                  <a:cs typeface="Arial" panose="020B0604020202020204" pitchFamily="34" charset="0"/>
                                </a:rPr>
                                <m:t>𝑁</m:t>
                              </m:r>
                            </m:sup>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𝑖</m:t>
                                  </m:r>
                                </m:sub>
                              </m:sSub>
                            </m:e>
                          </m:nary>
                        </m:num>
                        <m:den>
                          <m:r>
                            <a:rPr lang="en-US" sz="3200" i="1">
                              <a:latin typeface="Cambria Math" panose="02040503050406030204" pitchFamily="18" charset="0"/>
                              <a:ea typeface="Cambria Math" panose="02040503050406030204" pitchFamily="18" charset="0"/>
                              <a:cs typeface="Arial" panose="020B0604020202020204" pitchFamily="34" charset="0"/>
                            </a:rPr>
                            <m:t>𝑁</m:t>
                          </m:r>
                        </m:den>
                      </m:f>
                    </m:oMath>
                  </m:oMathPara>
                </a14:m>
                <a:endParaRPr lang="en-US" sz="3200" dirty="0"/>
              </a:p>
            </p:txBody>
          </p:sp>
        </mc:Choice>
        <mc:Fallback xmlns="">
          <p:sp>
            <p:nvSpPr>
              <p:cNvPr id="7" name="Rectangle 6"/>
              <p:cNvSpPr>
                <a:spLocks noRot="1" noChangeAspect="1" noMove="1" noResize="1" noEditPoints="1" noAdjustHandles="1" noChangeArrowheads="1" noChangeShapeType="1" noTextEdit="1"/>
              </p:cNvSpPr>
              <p:nvPr/>
            </p:nvSpPr>
            <p:spPr>
              <a:xfrm>
                <a:off x="4112757" y="2315326"/>
                <a:ext cx="5851858" cy="109408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112757" y="4597344"/>
                <a:ext cx="5959195" cy="10581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accPr>
                        <m:e>
                          <m:r>
                            <a:rPr lang="en-US" sz="3200" b="0" i="1" smtClean="0">
                              <a:latin typeface="Cambria Math" panose="02040503050406030204" pitchFamily="18" charset="0"/>
                              <a:ea typeface="Cambria Math" panose="02040503050406030204" pitchFamily="18" charset="0"/>
                              <a:cs typeface="Arial" panose="020B0604020202020204" pitchFamily="34" charset="0"/>
                            </a:rPr>
                            <m:t>𝑥</m:t>
                          </m:r>
                        </m:e>
                      </m:acc>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1</m:t>
                              </m:r>
                            </m:sub>
                          </m:sSub>
                          <m:r>
                            <a:rPr lang="en-US" sz="3200" b="0" i="1" smtClean="0">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2</m:t>
                              </m:r>
                            </m:sub>
                          </m:sSub>
                          <m:r>
                            <a:rPr lang="en-US" sz="3200" b="0" i="1" smtClean="0">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𝑛</m:t>
                              </m:r>
                            </m:sub>
                          </m:sSub>
                        </m:num>
                        <m:den>
                          <m:r>
                            <a:rPr lang="en-US" sz="3200" b="0" i="1" smtClean="0">
                              <a:latin typeface="Cambria Math" panose="02040503050406030204" pitchFamily="18" charset="0"/>
                              <a:ea typeface="Cambria Math" panose="02040503050406030204" pitchFamily="18" charset="0"/>
                              <a:cs typeface="Arial" panose="020B0604020202020204" pitchFamily="34" charset="0"/>
                            </a:rPr>
                            <m:t>𝑛</m:t>
                          </m:r>
                        </m:den>
                      </m:f>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i="1">
                              <a:latin typeface="Cambria Math" panose="02040503050406030204" pitchFamily="18" charset="0"/>
                              <a:ea typeface="Cambria Math" panose="02040503050406030204" pitchFamily="18" charset="0"/>
                              <a:cs typeface="Arial" panose="020B0604020202020204" pitchFamily="34" charset="0"/>
                            </a:rPr>
                          </m:ctrlPr>
                        </m:fPr>
                        <m:num>
                          <m:nary>
                            <m:naryPr>
                              <m:chr m:val="∑"/>
                              <m:ctrlPr>
                                <a:rPr lang="en-US" sz="3200" i="1">
                                  <a:latin typeface="Cambria Math" panose="02040503050406030204" pitchFamily="18" charset="0"/>
                                  <a:cs typeface="Arial" panose="020B0604020202020204" pitchFamily="34" charset="0"/>
                                </a:rPr>
                              </m:ctrlPr>
                            </m:naryPr>
                            <m:sub>
                              <m:r>
                                <m:rPr>
                                  <m:brk m:alnAt="23"/>
                                </m:rPr>
                                <a:rPr lang="en-US" sz="3200" b="0" i="1" smtClean="0">
                                  <a:latin typeface="Cambria Math" panose="02040503050406030204" pitchFamily="18" charset="0"/>
                                  <a:cs typeface="Arial" panose="020B0604020202020204" pitchFamily="34" charset="0"/>
                                </a:rPr>
                                <m:t>𝑖</m:t>
                              </m:r>
                              <m:r>
                                <a:rPr lang="en-US" sz="3200" b="0" i="1" smtClean="0">
                                  <a:latin typeface="Cambria Math" panose="02040503050406030204" pitchFamily="18" charset="0"/>
                                  <a:cs typeface="Arial" panose="020B0604020202020204" pitchFamily="34" charset="0"/>
                                </a:rPr>
                                <m:t>=1</m:t>
                              </m:r>
                            </m:sub>
                            <m:sup>
                              <m:r>
                                <a:rPr lang="en-US" sz="3200" b="0" i="1" smtClean="0">
                                  <a:latin typeface="Cambria Math" panose="02040503050406030204" pitchFamily="18" charset="0"/>
                                  <a:cs typeface="Arial" panose="020B0604020202020204" pitchFamily="34" charset="0"/>
                                </a:rPr>
                                <m:t>𝑛</m:t>
                              </m:r>
                            </m:sup>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𝑖</m:t>
                                  </m:r>
                                </m:sub>
                              </m:sSub>
                            </m:e>
                          </m:nary>
                        </m:num>
                        <m:den>
                          <m:r>
                            <a:rPr lang="en-US" sz="3200" b="0" i="1" smtClean="0">
                              <a:latin typeface="Cambria Math" panose="02040503050406030204" pitchFamily="18" charset="0"/>
                              <a:ea typeface="Cambria Math" panose="02040503050406030204" pitchFamily="18" charset="0"/>
                              <a:cs typeface="Arial" panose="020B0604020202020204" pitchFamily="34" charset="0"/>
                            </a:rPr>
                            <m:t>𝑛</m:t>
                          </m:r>
                        </m:den>
                      </m:f>
                    </m:oMath>
                  </m:oMathPara>
                </a14:m>
                <a:endParaRPr lang="en-US" sz="3200" dirty="0"/>
              </a:p>
            </p:txBody>
          </p:sp>
        </mc:Choice>
        <mc:Fallback xmlns="">
          <p:sp>
            <p:nvSpPr>
              <p:cNvPr id="12" name="Rectangle 11"/>
              <p:cNvSpPr>
                <a:spLocks noRot="1" noChangeAspect="1" noMove="1" noResize="1" noEditPoints="1" noAdjustHandles="1" noChangeArrowheads="1" noChangeShapeType="1" noTextEdit="1"/>
              </p:cNvSpPr>
              <p:nvPr/>
            </p:nvSpPr>
            <p:spPr>
              <a:xfrm>
                <a:off x="4112757" y="4597344"/>
                <a:ext cx="5959195" cy="1058175"/>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20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3062" y="1113975"/>
            <a:ext cx="9719171"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selected randomly from a population are given by 3, 8, 7, 5, 5 years, then the sample mean is</a:t>
            </a:r>
          </a:p>
        </p:txBody>
      </p:sp>
      <p:sp>
        <p:nvSpPr>
          <p:cNvPr id="4" name="TextBox 3"/>
          <p:cNvSpPr txBox="1"/>
          <p:nvPr/>
        </p:nvSpPr>
        <p:spPr>
          <a:xfrm>
            <a:off x="1377616" y="519020"/>
            <a:ext cx="1664368"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graphicFrame>
        <p:nvGraphicFramePr>
          <p:cNvPr id="2050" name="Object 2"/>
          <p:cNvGraphicFramePr>
            <a:graphicFrameLocks noChangeAspect="1"/>
          </p:cNvGraphicFramePr>
          <p:nvPr>
            <p:extLst>
              <p:ext uri="{D42A27DB-BD31-4B8C-83A1-F6EECF244321}">
                <p14:modId xmlns:p14="http://schemas.microsoft.com/office/powerpoint/2010/main" val="2275990598"/>
              </p:ext>
            </p:extLst>
          </p:nvPr>
        </p:nvGraphicFramePr>
        <p:xfrm>
          <a:off x="3327400" y="2006369"/>
          <a:ext cx="6121400" cy="1055688"/>
        </p:xfrm>
        <a:graphic>
          <a:graphicData uri="http://schemas.openxmlformats.org/presentationml/2006/ole">
            <mc:AlternateContent xmlns:mc="http://schemas.openxmlformats.org/markup-compatibility/2006">
              <mc:Choice xmlns:v="urn:schemas-microsoft-com:vml" Requires="v">
                <p:oleObj name="Equation" r:id="rId2" imgW="2209680" imgH="393480" progId="Equation.3">
                  <p:embed/>
                </p:oleObj>
              </mc:Choice>
              <mc:Fallback>
                <p:oleObj name="Equation" r:id="rId2" imgW="2209680" imgH="393480" progId="Equation.3">
                  <p:embed/>
                  <p:pic>
                    <p:nvPicPr>
                      <p:cNvPr id="0" name=""/>
                      <p:cNvPicPr>
                        <a:picLocks noChangeAspect="1" noChangeArrowheads="1"/>
                      </p:cNvPicPr>
                      <p:nvPr/>
                    </p:nvPicPr>
                    <p:blipFill>
                      <a:blip r:embed="rId3"/>
                      <a:srcRect/>
                      <a:stretch>
                        <a:fillRect/>
                      </a:stretch>
                    </p:blipFill>
                    <p:spPr bwMode="auto">
                      <a:xfrm>
                        <a:off x="3327400" y="2006369"/>
                        <a:ext cx="6121400" cy="1055688"/>
                      </a:xfrm>
                      <a:prstGeom prst="rect">
                        <a:avLst/>
                      </a:prstGeom>
                      <a:noFill/>
                    </p:spPr>
                  </p:pic>
                </p:oleObj>
              </mc:Fallback>
            </mc:AlternateContent>
          </a:graphicData>
        </a:graphic>
      </p:graphicFrame>
      <p:sp>
        <p:nvSpPr>
          <p:cNvPr id="6" name="TextBox 5"/>
          <p:cNvSpPr txBox="1"/>
          <p:nvPr/>
        </p:nvSpPr>
        <p:spPr>
          <a:xfrm>
            <a:off x="1663062" y="3795381"/>
            <a:ext cx="948715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six people selected randomly from a population are given by 3, 8, 7, 5, 5, </a:t>
            </a:r>
            <a:r>
              <a:rPr lang="en-US" sz="2400" dirty="0">
                <a:solidFill>
                  <a:srgbClr val="FF0000"/>
                </a:solidFill>
                <a:latin typeface="Arial" panose="020B0604020202020204" pitchFamily="34" charset="0"/>
                <a:cs typeface="Arial" panose="020B0604020202020204" pitchFamily="34" charset="0"/>
              </a:rPr>
              <a:t>70</a:t>
            </a:r>
            <a:r>
              <a:rPr lang="en-US" sz="2400" dirty="0">
                <a:latin typeface="Arial" panose="020B0604020202020204" pitchFamily="34" charset="0"/>
                <a:cs typeface="Arial" panose="020B0604020202020204" pitchFamily="34" charset="0"/>
              </a:rPr>
              <a:t> years, then the sample mean is</a:t>
            </a:r>
          </a:p>
        </p:txBody>
      </p:sp>
      <p:sp>
        <p:nvSpPr>
          <p:cNvPr id="8" name="TextBox 7"/>
          <p:cNvSpPr txBox="1"/>
          <p:nvPr/>
        </p:nvSpPr>
        <p:spPr>
          <a:xfrm>
            <a:off x="1381458" y="3208316"/>
            <a:ext cx="1688433"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graphicFrame>
        <p:nvGraphicFramePr>
          <p:cNvPr id="9" name="Object 2"/>
          <p:cNvGraphicFramePr>
            <a:graphicFrameLocks noChangeAspect="1"/>
          </p:cNvGraphicFramePr>
          <p:nvPr>
            <p:extLst>
              <p:ext uri="{D42A27DB-BD31-4B8C-83A1-F6EECF244321}">
                <p14:modId xmlns:p14="http://schemas.microsoft.com/office/powerpoint/2010/main" val="1450141383"/>
              </p:ext>
            </p:extLst>
          </p:nvPr>
        </p:nvGraphicFramePr>
        <p:xfrm>
          <a:off x="2619375" y="4737100"/>
          <a:ext cx="7602538" cy="1073150"/>
        </p:xfrm>
        <a:graphic>
          <a:graphicData uri="http://schemas.openxmlformats.org/presentationml/2006/ole">
            <mc:AlternateContent xmlns:mc="http://schemas.openxmlformats.org/markup-compatibility/2006">
              <mc:Choice xmlns:v="urn:schemas-microsoft-com:vml" Requires="v">
                <p:oleObj name="Equation" r:id="rId4" imgW="2705040" imgH="393480" progId="Equation.3">
                  <p:embed/>
                </p:oleObj>
              </mc:Choice>
              <mc:Fallback>
                <p:oleObj name="Equation" r:id="rId4" imgW="2705040" imgH="393480" progId="Equation.3">
                  <p:embed/>
                  <p:pic>
                    <p:nvPicPr>
                      <p:cNvPr id="0" name=""/>
                      <p:cNvPicPr>
                        <a:picLocks noChangeAspect="1" noChangeArrowheads="1"/>
                      </p:cNvPicPr>
                      <p:nvPr/>
                    </p:nvPicPr>
                    <p:blipFill>
                      <a:blip r:embed="rId5"/>
                      <a:srcRect/>
                      <a:stretch>
                        <a:fillRect/>
                      </a:stretch>
                    </p:blipFill>
                    <p:spPr bwMode="auto">
                      <a:xfrm>
                        <a:off x="2619375" y="4737100"/>
                        <a:ext cx="7602538" cy="1073150"/>
                      </a:xfrm>
                      <a:prstGeom prst="rect">
                        <a:avLst/>
                      </a:prstGeom>
                      <a:noFill/>
                    </p:spPr>
                  </p:pic>
                </p:oleObj>
              </mc:Fallback>
            </mc:AlternateContent>
          </a:graphicData>
        </a:graphic>
      </p:graphicFrame>
      <p:sp>
        <p:nvSpPr>
          <p:cNvPr id="10" name="TextBox 9"/>
          <p:cNvSpPr txBox="1"/>
          <p:nvPr/>
        </p:nvSpPr>
        <p:spPr>
          <a:xfrm>
            <a:off x="100095" y="6258114"/>
            <a:ext cx="4568158"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The mean is sensitive to outliers</a:t>
            </a:r>
          </a:p>
        </p:txBody>
      </p:sp>
      <p:sp>
        <p:nvSpPr>
          <p:cNvPr id="7" name="Sun 6">
            <a:hlinkClick r:id="rId6"/>
          </p:cNvPr>
          <p:cNvSpPr/>
          <p:nvPr/>
        </p:nvSpPr>
        <p:spPr>
          <a:xfrm>
            <a:off x="10058400" y="5309936"/>
            <a:ext cx="1866900" cy="1409843"/>
          </a:xfrm>
          <a:prstGeom prst="su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Try it</a:t>
            </a:r>
          </a:p>
        </p:txBody>
      </p:sp>
    </p:spTree>
    <p:extLst>
      <p:ext uri="{BB962C8B-B14F-4D97-AF65-F5344CB8AC3E}">
        <p14:creationId xmlns:p14="http://schemas.microsoft.com/office/powerpoint/2010/main" val="15925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out)">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7AD983D7-C5E3-42D5-B8EC-4A97EC0B75FC}"/>
              </a:ext>
            </a:extLst>
          </p:cNvPr>
          <p:cNvCxnSpPr/>
          <p:nvPr/>
        </p:nvCxnSpPr>
        <p:spPr>
          <a:xfrm rot="16200000" flipH="1">
            <a:off x="6427813" y="1967903"/>
            <a:ext cx="19050" cy="3063240"/>
          </a:xfrm>
          <a:prstGeom prst="straightConnector1">
            <a:avLst/>
          </a:prstGeom>
          <a:ln w="19050">
            <a:solidFill>
              <a:sysClr val="windowText" lastClr="000000"/>
            </a:solidFill>
            <a:tailEnd type="none"/>
          </a:ln>
        </p:spPr>
        <p:style>
          <a:lnRef idx="1">
            <a:schemeClr val="accent1"/>
          </a:lnRef>
          <a:fillRef idx="0">
            <a:schemeClr val="accent1"/>
          </a:fillRef>
          <a:effectRef idx="0">
            <a:schemeClr val="accent1"/>
          </a:effectRef>
          <a:fontRef idx="minor">
            <a:schemeClr val="tx1"/>
          </a:fontRef>
        </p:style>
      </p:cxnSp>
      <p:sp>
        <p:nvSpPr>
          <p:cNvPr id="3" name="TextBox 6">
            <a:extLst>
              <a:ext uri="{FF2B5EF4-FFF2-40B4-BE49-F238E27FC236}">
                <a16:creationId xmlns:a16="http://schemas.microsoft.com/office/drawing/2014/main" id="{A0BBC590-085E-4A95-921B-4C873764DDC7}"/>
              </a:ext>
            </a:extLst>
          </p:cNvPr>
          <p:cNvSpPr txBox="1"/>
          <p:nvPr/>
        </p:nvSpPr>
        <p:spPr>
          <a:xfrm>
            <a:off x="4777130" y="3480471"/>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latin typeface="Arial" panose="020B0604020202020204" pitchFamily="34" charset="0"/>
                <a:cs typeface="Arial" panose="020B0604020202020204" pitchFamily="34" charset="0"/>
              </a:rPr>
              <a:t>3</a:t>
            </a:r>
          </a:p>
        </p:txBody>
      </p:sp>
      <p:sp>
        <p:nvSpPr>
          <p:cNvPr id="4" name="TextBox 7">
            <a:extLst>
              <a:ext uri="{FF2B5EF4-FFF2-40B4-BE49-F238E27FC236}">
                <a16:creationId xmlns:a16="http://schemas.microsoft.com/office/drawing/2014/main" id="{31DDE806-E0F6-4758-A5B7-A4CC659B94B4}"/>
              </a:ext>
            </a:extLst>
          </p:cNvPr>
          <p:cNvSpPr txBox="1"/>
          <p:nvPr/>
        </p:nvSpPr>
        <p:spPr>
          <a:xfrm>
            <a:off x="5377205" y="3480471"/>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latin typeface="Arial" panose="020B0604020202020204" pitchFamily="34" charset="0"/>
                <a:cs typeface="Arial" panose="020B0604020202020204" pitchFamily="34" charset="0"/>
              </a:rPr>
              <a:t>4</a:t>
            </a:r>
          </a:p>
        </p:txBody>
      </p:sp>
      <p:sp>
        <p:nvSpPr>
          <p:cNvPr id="5" name="TextBox 8">
            <a:extLst>
              <a:ext uri="{FF2B5EF4-FFF2-40B4-BE49-F238E27FC236}">
                <a16:creationId xmlns:a16="http://schemas.microsoft.com/office/drawing/2014/main" id="{87C25D5E-AA76-447F-BC82-B1FE8EE9FD6D}"/>
              </a:ext>
            </a:extLst>
          </p:cNvPr>
          <p:cNvSpPr txBox="1"/>
          <p:nvPr/>
        </p:nvSpPr>
        <p:spPr>
          <a:xfrm>
            <a:off x="5986805" y="3480471"/>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5</a:t>
            </a:r>
          </a:p>
        </p:txBody>
      </p:sp>
      <p:sp>
        <p:nvSpPr>
          <p:cNvPr id="6" name="TextBox 9">
            <a:extLst>
              <a:ext uri="{FF2B5EF4-FFF2-40B4-BE49-F238E27FC236}">
                <a16:creationId xmlns:a16="http://schemas.microsoft.com/office/drawing/2014/main" id="{92C2435C-EAFC-4BD8-86A5-096A8262699F}"/>
              </a:ext>
            </a:extLst>
          </p:cNvPr>
          <p:cNvSpPr txBox="1"/>
          <p:nvPr/>
        </p:nvSpPr>
        <p:spPr>
          <a:xfrm>
            <a:off x="6615455" y="348999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6</a:t>
            </a:r>
          </a:p>
        </p:txBody>
      </p:sp>
      <p:sp>
        <p:nvSpPr>
          <p:cNvPr id="7" name="TextBox 10">
            <a:extLst>
              <a:ext uri="{FF2B5EF4-FFF2-40B4-BE49-F238E27FC236}">
                <a16:creationId xmlns:a16="http://schemas.microsoft.com/office/drawing/2014/main" id="{5E56858F-95FF-4234-84AC-D9A2E99B290E}"/>
              </a:ext>
            </a:extLst>
          </p:cNvPr>
          <p:cNvSpPr txBox="1"/>
          <p:nvPr/>
        </p:nvSpPr>
        <p:spPr>
          <a:xfrm>
            <a:off x="7215530" y="350904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7</a:t>
            </a:r>
          </a:p>
        </p:txBody>
      </p:sp>
      <p:sp>
        <p:nvSpPr>
          <p:cNvPr id="8" name="Oval 7">
            <a:extLst>
              <a:ext uri="{FF2B5EF4-FFF2-40B4-BE49-F238E27FC236}">
                <a16:creationId xmlns:a16="http://schemas.microsoft.com/office/drawing/2014/main" id="{93621CE6-7183-41E9-A149-51A7CE7A11D7}"/>
              </a:ext>
            </a:extLst>
          </p:cNvPr>
          <p:cNvSpPr/>
          <p:nvPr/>
        </p:nvSpPr>
        <p:spPr>
          <a:xfrm>
            <a:off x="4853329" y="3309021"/>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07D1F568-4B9E-49F0-812F-1AA5ACBD0AE3}"/>
              </a:ext>
            </a:extLst>
          </p:cNvPr>
          <p:cNvCxnSpPr/>
          <p:nvPr/>
        </p:nvCxnSpPr>
        <p:spPr>
          <a:xfrm rot="5400000">
            <a:off x="5972520" y="2951834"/>
            <a:ext cx="1057275"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B2B9927-844A-47C1-BD5F-B901D3DB4801}"/>
              </a:ext>
            </a:extLst>
          </p:cNvPr>
          <p:cNvSpPr/>
          <p:nvPr/>
        </p:nvSpPr>
        <p:spPr>
          <a:xfrm>
            <a:off x="6053479" y="3309021"/>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B48403EF-FF00-4500-80E5-721B4F0F54FA}"/>
              </a:ext>
            </a:extLst>
          </p:cNvPr>
          <p:cNvSpPr/>
          <p:nvPr/>
        </p:nvSpPr>
        <p:spPr>
          <a:xfrm>
            <a:off x="6053479" y="2861346"/>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E24D50E9-B8B3-455C-B646-89849CDD1889}"/>
              </a:ext>
            </a:extLst>
          </p:cNvPr>
          <p:cNvSpPr/>
          <p:nvPr/>
        </p:nvSpPr>
        <p:spPr>
          <a:xfrm>
            <a:off x="7291729" y="3337597"/>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sp>
        <p:nvSpPr>
          <p:cNvPr id="13" name="TextBox 19">
            <a:extLst>
              <a:ext uri="{FF2B5EF4-FFF2-40B4-BE49-F238E27FC236}">
                <a16:creationId xmlns:a16="http://schemas.microsoft.com/office/drawing/2014/main" id="{37916F16-CEFE-4387-868A-A46FCBB1D611}"/>
              </a:ext>
            </a:extLst>
          </p:cNvPr>
          <p:cNvSpPr txBox="1"/>
          <p:nvPr/>
        </p:nvSpPr>
        <p:spPr>
          <a:xfrm>
            <a:off x="7815605" y="3499521"/>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8</a:t>
            </a:r>
          </a:p>
        </p:txBody>
      </p:sp>
      <p:sp>
        <p:nvSpPr>
          <p:cNvPr id="14" name="Oval 13">
            <a:extLst>
              <a:ext uri="{FF2B5EF4-FFF2-40B4-BE49-F238E27FC236}">
                <a16:creationId xmlns:a16="http://schemas.microsoft.com/office/drawing/2014/main" id="{03C44E2E-8480-49EB-AFD9-DB84F024F9E5}"/>
              </a:ext>
            </a:extLst>
          </p:cNvPr>
          <p:cNvSpPr/>
          <p:nvPr/>
        </p:nvSpPr>
        <p:spPr>
          <a:xfrm>
            <a:off x="7882279" y="3337597"/>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a16="http://schemas.microsoft.com/office/drawing/2014/main" id="{25A3208A-B9BF-4DC3-AAEF-78777F442E6D}"/>
              </a:ext>
            </a:extLst>
          </p:cNvPr>
          <p:cNvGraphicFramePr>
            <a:graphicFrameLocks noChangeAspect="1"/>
          </p:cNvGraphicFramePr>
          <p:nvPr>
            <p:extLst>
              <p:ext uri="{D42A27DB-BD31-4B8C-83A1-F6EECF244321}">
                <p14:modId xmlns:p14="http://schemas.microsoft.com/office/powerpoint/2010/main" val="266327475"/>
              </p:ext>
            </p:extLst>
          </p:nvPr>
        </p:nvGraphicFramePr>
        <p:xfrm>
          <a:off x="5958230" y="1981871"/>
          <a:ext cx="1128713" cy="381000"/>
        </p:xfrm>
        <a:graphic>
          <a:graphicData uri="http://schemas.openxmlformats.org/presentationml/2006/ole">
            <mc:AlternateContent xmlns:mc="http://schemas.openxmlformats.org/markup-compatibility/2006">
              <mc:Choice xmlns:v="urn:schemas-microsoft-com:vml" Requires="v">
                <p:oleObj name="Equation" r:id="rId2" imgW="469800" imgH="203040" progId="Equation.3">
                  <p:embed/>
                </p:oleObj>
              </mc:Choice>
              <mc:Fallback>
                <p:oleObj name="Equation" r:id="rId2" imgW="469800" imgH="203040" progId="Equation.3">
                  <p:embed/>
                  <p:pic>
                    <p:nvPicPr>
                      <p:cNvPr id="44" name="Object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230" y="1981871"/>
                        <a:ext cx="1128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Box 25">
            <a:extLst>
              <a:ext uri="{FF2B5EF4-FFF2-40B4-BE49-F238E27FC236}">
                <a16:creationId xmlns:a16="http://schemas.microsoft.com/office/drawing/2014/main" id="{D13639AE-5875-4AA9-ABF8-3A759696B7E6}"/>
              </a:ext>
            </a:extLst>
          </p:cNvPr>
          <p:cNvSpPr txBox="1"/>
          <p:nvPr/>
        </p:nvSpPr>
        <p:spPr>
          <a:xfrm>
            <a:off x="959771" y="725811"/>
            <a:ext cx="5155621"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Physical interpretation of the Mean</a:t>
            </a:r>
          </a:p>
        </p:txBody>
      </p:sp>
      <p:sp>
        <p:nvSpPr>
          <p:cNvPr id="27" name="TextBox 26">
            <a:extLst>
              <a:ext uri="{FF2B5EF4-FFF2-40B4-BE49-F238E27FC236}">
                <a16:creationId xmlns:a16="http://schemas.microsoft.com/office/drawing/2014/main" id="{383E76B8-B6B8-47D4-9B90-1DB1AC3AA2B1}"/>
              </a:ext>
            </a:extLst>
          </p:cNvPr>
          <p:cNvSpPr txBox="1"/>
          <p:nvPr/>
        </p:nvSpPr>
        <p:spPr>
          <a:xfrm>
            <a:off x="959771" y="1299543"/>
            <a:ext cx="5155621" cy="46166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In the first example,</a:t>
            </a:r>
          </a:p>
        </p:txBody>
      </p:sp>
      <p:sp>
        <p:nvSpPr>
          <p:cNvPr id="28" name="TextBox 27">
            <a:extLst>
              <a:ext uri="{FF2B5EF4-FFF2-40B4-BE49-F238E27FC236}">
                <a16:creationId xmlns:a16="http://schemas.microsoft.com/office/drawing/2014/main" id="{CAE440B5-A98F-4F1C-9128-9E338F0BC59A}"/>
              </a:ext>
            </a:extLst>
          </p:cNvPr>
          <p:cNvSpPr txBox="1"/>
          <p:nvPr/>
        </p:nvSpPr>
        <p:spPr>
          <a:xfrm>
            <a:off x="959771" y="4223719"/>
            <a:ext cx="7841329" cy="461665"/>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The mean is the point of balance of the data points.</a:t>
            </a:r>
          </a:p>
        </p:txBody>
      </p:sp>
    </p:spTree>
    <p:extLst>
      <p:ext uri="{BB962C8B-B14F-4D97-AF65-F5344CB8AC3E}">
        <p14:creationId xmlns:p14="http://schemas.microsoft.com/office/powerpoint/2010/main" val="21033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edge">
                                      <p:cBhvr>
                                        <p:cTn id="33" dur="500"/>
                                        <p:tgtEl>
                                          <p:spTgt spid="8"/>
                                        </p:tgtEl>
                                      </p:cBhvr>
                                    </p:animEffect>
                                  </p:childTnLst>
                                </p:cTn>
                              </p:par>
                            </p:childTnLst>
                          </p:cTn>
                        </p:par>
                        <p:par>
                          <p:cTn id="34" fill="hold">
                            <p:stCondLst>
                              <p:cond delay="500"/>
                            </p:stCondLst>
                            <p:childTnLst>
                              <p:par>
                                <p:cTn id="35" presetID="2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edge">
                                      <p:cBhvr>
                                        <p:cTn id="37" dur="500"/>
                                        <p:tgtEl>
                                          <p:spTgt spid="10"/>
                                        </p:tgtEl>
                                      </p:cBhvr>
                                    </p:animEffect>
                                  </p:childTnLst>
                                </p:cTn>
                              </p:par>
                            </p:childTnLst>
                          </p:cTn>
                        </p:par>
                        <p:par>
                          <p:cTn id="38" fill="hold">
                            <p:stCondLst>
                              <p:cond delay="1000"/>
                            </p:stCondLst>
                            <p:childTnLst>
                              <p:par>
                                <p:cTn id="39" presetID="2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edge">
                                      <p:cBhvr>
                                        <p:cTn id="41" dur="500"/>
                                        <p:tgtEl>
                                          <p:spTgt spid="11"/>
                                        </p:tgtEl>
                                      </p:cBhvr>
                                    </p:animEffect>
                                  </p:childTnLst>
                                </p:cTn>
                              </p:par>
                            </p:childTnLst>
                          </p:cTn>
                        </p:par>
                        <p:par>
                          <p:cTn id="42" fill="hold">
                            <p:stCondLst>
                              <p:cond delay="1500"/>
                            </p:stCondLst>
                            <p:childTnLst>
                              <p:par>
                                <p:cTn id="43" presetID="2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edge">
                                      <p:cBhvr>
                                        <p:cTn id="45" dur="500"/>
                                        <p:tgtEl>
                                          <p:spTgt spid="12"/>
                                        </p:tgtEl>
                                      </p:cBhvr>
                                    </p:animEffect>
                                  </p:childTnLst>
                                </p:cTn>
                              </p:par>
                            </p:childTnLst>
                          </p:cTn>
                        </p:par>
                        <p:par>
                          <p:cTn id="46" fill="hold">
                            <p:stCondLst>
                              <p:cond delay="2000"/>
                            </p:stCondLst>
                            <p:childTnLst>
                              <p:par>
                                <p:cTn id="47" presetID="2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edg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P spid="10" grpId="0" animBg="1"/>
      <p:bldP spid="11" grpId="0" animBg="1"/>
      <p:bldP spid="12" grpId="0" animBg="1"/>
      <p:bldP spid="13" grpId="0"/>
      <p:bldP spid="14"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9834" y="641683"/>
            <a:ext cx="16764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2. Median</a:t>
            </a:r>
          </a:p>
        </p:txBody>
      </p:sp>
      <p:sp>
        <p:nvSpPr>
          <p:cNvPr id="3" name="Rectangle 2"/>
          <p:cNvSpPr/>
          <p:nvPr/>
        </p:nvSpPr>
        <p:spPr>
          <a:xfrm>
            <a:off x="3288634" y="717882"/>
            <a:ext cx="6721642"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middle number (in a sorted list of numbers)</a:t>
            </a:r>
          </a:p>
        </p:txBody>
      </p:sp>
      <p:sp>
        <p:nvSpPr>
          <p:cNvPr id="4" name="TextBox 3"/>
          <p:cNvSpPr txBox="1"/>
          <p:nvPr/>
        </p:nvSpPr>
        <p:spPr>
          <a:xfrm>
            <a:off x="1612233" y="1327482"/>
            <a:ext cx="366562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Steps to find the median:</a:t>
            </a:r>
          </a:p>
        </p:txBody>
      </p:sp>
      <p:sp>
        <p:nvSpPr>
          <p:cNvPr id="5" name="TextBox 4"/>
          <p:cNvSpPr txBox="1"/>
          <p:nvPr/>
        </p:nvSpPr>
        <p:spPr>
          <a:xfrm>
            <a:off x="1688433" y="1937082"/>
            <a:ext cx="2618524"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1: Ordering</a:t>
            </a:r>
          </a:p>
        </p:txBody>
      </p:sp>
      <p:sp>
        <p:nvSpPr>
          <p:cNvPr id="6" name="Rectangle 5"/>
          <p:cNvSpPr/>
          <p:nvPr/>
        </p:nvSpPr>
        <p:spPr>
          <a:xfrm>
            <a:off x="4306957" y="1937081"/>
            <a:ext cx="5486400"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Sort/Order the data set X</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X</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X</a:t>
            </a:r>
            <a:r>
              <a:rPr lang="en-US" sz="2400" baseline="-25000" dirty="0" err="1">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increasingly.</a:t>
            </a:r>
          </a:p>
        </p:txBody>
      </p:sp>
      <p:sp>
        <p:nvSpPr>
          <p:cNvPr id="7" name="TextBox 6"/>
          <p:cNvSpPr txBox="1"/>
          <p:nvPr/>
        </p:nvSpPr>
        <p:spPr>
          <a:xfrm>
            <a:off x="1688432" y="2823973"/>
            <a:ext cx="3364829"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2: finding position</a:t>
            </a:r>
          </a:p>
        </p:txBody>
      </p:sp>
      <p:sp>
        <p:nvSpPr>
          <p:cNvPr id="8" name="Rectangle 7"/>
          <p:cNvSpPr/>
          <p:nvPr/>
        </p:nvSpPr>
        <p:spPr>
          <a:xfrm>
            <a:off x="1764633" y="3701350"/>
            <a:ext cx="3288629"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If  n is odd (1, 3, 5,…)</a:t>
            </a:r>
          </a:p>
        </p:txBody>
      </p:sp>
      <p:graphicFrame>
        <p:nvGraphicFramePr>
          <p:cNvPr id="3074" name="Object 2"/>
          <p:cNvGraphicFramePr>
            <a:graphicFrameLocks noChangeAspect="1"/>
          </p:cNvGraphicFramePr>
          <p:nvPr>
            <p:extLst>
              <p:ext uri="{D42A27DB-BD31-4B8C-83A1-F6EECF244321}">
                <p14:modId xmlns:p14="http://schemas.microsoft.com/office/powerpoint/2010/main" val="912321023"/>
              </p:ext>
            </p:extLst>
          </p:nvPr>
        </p:nvGraphicFramePr>
        <p:xfrm>
          <a:off x="1775748" y="4146883"/>
          <a:ext cx="2683957" cy="1033017"/>
        </p:xfrm>
        <a:graphic>
          <a:graphicData uri="http://schemas.openxmlformats.org/presentationml/2006/ole">
            <mc:AlternateContent xmlns:mc="http://schemas.openxmlformats.org/markup-compatibility/2006">
              <mc:Choice xmlns:v="urn:schemas-microsoft-com:vml" Requires="v">
                <p:oleObj name="Equation" r:id="rId2" imgW="990360" imgH="393480" progId="Equation.3">
                  <p:embed/>
                </p:oleObj>
              </mc:Choice>
              <mc:Fallback>
                <p:oleObj name="Equation" r:id="rId2" imgW="990360" imgH="393480" progId="Equation.3">
                  <p:embed/>
                  <p:pic>
                    <p:nvPicPr>
                      <p:cNvPr id="0" name=""/>
                      <p:cNvPicPr>
                        <a:picLocks noChangeAspect="1" noChangeArrowheads="1"/>
                      </p:cNvPicPr>
                      <p:nvPr/>
                    </p:nvPicPr>
                    <p:blipFill>
                      <a:blip r:embed="rId3"/>
                      <a:srcRect/>
                      <a:stretch>
                        <a:fillRect/>
                      </a:stretch>
                    </p:blipFill>
                    <p:spPr bwMode="auto">
                      <a:xfrm>
                        <a:off x="1775748" y="4146883"/>
                        <a:ext cx="2683957" cy="1033017"/>
                      </a:xfrm>
                      <a:prstGeom prst="rect">
                        <a:avLst/>
                      </a:prstGeom>
                      <a:noFill/>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3260272325"/>
              </p:ext>
            </p:extLst>
          </p:nvPr>
        </p:nvGraphicFramePr>
        <p:xfrm>
          <a:off x="1775748" y="5773276"/>
          <a:ext cx="3117850" cy="947738"/>
        </p:xfrm>
        <a:graphic>
          <a:graphicData uri="http://schemas.openxmlformats.org/presentationml/2006/ole">
            <mc:AlternateContent xmlns:mc="http://schemas.openxmlformats.org/markup-compatibility/2006">
              <mc:Choice xmlns:v="urn:schemas-microsoft-com:vml" Requires="v">
                <p:oleObj name="Equation" r:id="rId4" imgW="1091880" imgH="342720" progId="Equation.3">
                  <p:embed/>
                </p:oleObj>
              </mc:Choice>
              <mc:Fallback>
                <p:oleObj name="Equation" r:id="rId4" imgW="1091880" imgH="342720" progId="Equation.3">
                  <p:embed/>
                  <p:pic>
                    <p:nvPicPr>
                      <p:cNvPr id="0" name=""/>
                      <p:cNvPicPr>
                        <a:picLocks noChangeAspect="1" noChangeArrowheads="1"/>
                      </p:cNvPicPr>
                      <p:nvPr/>
                    </p:nvPicPr>
                    <p:blipFill>
                      <a:blip r:embed="rId5"/>
                      <a:srcRect/>
                      <a:stretch>
                        <a:fillRect/>
                      </a:stretch>
                    </p:blipFill>
                    <p:spPr bwMode="auto">
                      <a:xfrm>
                        <a:off x="1775748" y="5773276"/>
                        <a:ext cx="3117850" cy="947738"/>
                      </a:xfrm>
                      <a:prstGeom prst="rect">
                        <a:avLst/>
                      </a:prstGeom>
                      <a:noFill/>
                    </p:spPr>
                  </p:pic>
                </p:oleObj>
              </mc:Fallback>
            </mc:AlternateContent>
          </a:graphicData>
        </a:graphic>
      </p:graphicFrame>
      <p:sp>
        <p:nvSpPr>
          <p:cNvPr id="11" name="TextBox 10"/>
          <p:cNvSpPr txBox="1"/>
          <p:nvPr/>
        </p:nvSpPr>
        <p:spPr>
          <a:xfrm>
            <a:off x="1688434" y="5125151"/>
            <a:ext cx="4543929"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3: Finding the median</a:t>
            </a:r>
          </a:p>
        </p:txBody>
      </p:sp>
      <p:sp>
        <p:nvSpPr>
          <p:cNvPr id="12" name="Rectangle 11"/>
          <p:cNvSpPr/>
          <p:nvPr/>
        </p:nvSpPr>
        <p:spPr>
          <a:xfrm>
            <a:off x="6232363" y="3701349"/>
            <a:ext cx="3421064"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If  n is even (2, 4, 6,…)</a:t>
            </a:r>
          </a:p>
        </p:txBody>
      </p:sp>
      <p:graphicFrame>
        <p:nvGraphicFramePr>
          <p:cNvPr id="13" name="Object 2"/>
          <p:cNvGraphicFramePr>
            <a:graphicFrameLocks noChangeAspect="1"/>
          </p:cNvGraphicFramePr>
          <p:nvPr>
            <p:extLst>
              <p:ext uri="{D42A27DB-BD31-4B8C-83A1-F6EECF244321}">
                <p14:modId xmlns:p14="http://schemas.microsoft.com/office/powerpoint/2010/main" val="1401642411"/>
              </p:ext>
            </p:extLst>
          </p:nvPr>
        </p:nvGraphicFramePr>
        <p:xfrm>
          <a:off x="6232363" y="4159648"/>
          <a:ext cx="5131542" cy="1020252"/>
        </p:xfrm>
        <a:graphic>
          <a:graphicData uri="http://schemas.openxmlformats.org/presentationml/2006/ole">
            <mc:AlternateContent xmlns:mc="http://schemas.openxmlformats.org/markup-compatibility/2006">
              <mc:Choice xmlns:v="urn:schemas-microsoft-com:vml" Requires="v">
                <p:oleObj name="Equation" r:id="rId6" imgW="1917360" imgH="393480" progId="Equation.3">
                  <p:embed/>
                </p:oleObj>
              </mc:Choice>
              <mc:Fallback>
                <p:oleObj name="Equation" r:id="rId6" imgW="19173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2363" y="4159648"/>
                        <a:ext cx="5131542" cy="1020252"/>
                      </a:xfrm>
                      <a:prstGeom prst="rect">
                        <a:avLst/>
                      </a:prstGeom>
                      <a:noFill/>
                    </p:spPr>
                  </p:pic>
                </p:oleObj>
              </mc:Fallback>
            </mc:AlternateContent>
          </a:graphicData>
        </a:graphic>
      </p:graphicFrame>
      <p:graphicFrame>
        <p:nvGraphicFramePr>
          <p:cNvPr id="3077" name="Object 5"/>
          <p:cNvGraphicFramePr>
            <a:graphicFrameLocks noChangeAspect="1"/>
          </p:cNvGraphicFramePr>
          <p:nvPr>
            <p:extLst>
              <p:ext uri="{D42A27DB-BD31-4B8C-83A1-F6EECF244321}">
                <p14:modId xmlns:p14="http://schemas.microsoft.com/office/powerpoint/2010/main" val="3298861307"/>
              </p:ext>
            </p:extLst>
          </p:nvPr>
        </p:nvGraphicFramePr>
        <p:xfrm>
          <a:off x="6232363" y="5125151"/>
          <a:ext cx="4114800" cy="1408112"/>
        </p:xfrm>
        <a:graphic>
          <a:graphicData uri="http://schemas.openxmlformats.org/presentationml/2006/ole">
            <mc:AlternateContent xmlns:mc="http://schemas.openxmlformats.org/markup-compatibility/2006">
              <mc:Choice xmlns:v="urn:schemas-microsoft-com:vml" Requires="v">
                <p:oleObj name="Equation" r:id="rId8" imgW="1473120" imgH="520560" progId="Equation.3">
                  <p:embed/>
                </p:oleObj>
              </mc:Choice>
              <mc:Fallback>
                <p:oleObj name="Equation" r:id="rId8" imgW="1473120" imgH="520560" progId="Equation.3">
                  <p:embed/>
                  <p:pic>
                    <p:nvPicPr>
                      <p:cNvPr id="0" name=""/>
                      <p:cNvPicPr>
                        <a:picLocks noChangeAspect="1" noChangeArrowheads="1"/>
                      </p:cNvPicPr>
                      <p:nvPr/>
                    </p:nvPicPr>
                    <p:blipFill>
                      <a:blip r:embed="rId9"/>
                      <a:srcRect/>
                      <a:stretch>
                        <a:fillRect/>
                      </a:stretch>
                    </p:blipFill>
                    <p:spPr bwMode="auto">
                      <a:xfrm>
                        <a:off x="6232363" y="5125151"/>
                        <a:ext cx="4114800" cy="1408112"/>
                      </a:xfrm>
                      <a:prstGeom prst="rect">
                        <a:avLst/>
                      </a:prstGeom>
                      <a:noFill/>
                    </p:spPr>
                  </p:pic>
                </p:oleObj>
              </mc:Fallback>
            </mc:AlternateContent>
          </a:graphicData>
        </a:graphic>
      </p:graphicFrame>
      <p:cxnSp>
        <p:nvCxnSpPr>
          <p:cNvPr id="10" name="Straight Connector 9"/>
          <p:cNvCxnSpPr/>
          <p:nvPr/>
        </p:nvCxnSpPr>
        <p:spPr>
          <a:xfrm>
            <a:off x="5598695" y="3701349"/>
            <a:ext cx="16042" cy="2983467"/>
          </a:xfrm>
          <a:prstGeom prst="line">
            <a:avLst/>
          </a:prstGeom>
          <a:ln w="66675"/>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rotWithShape="1">
          <a:blip r:embed="rId10"/>
          <a:srcRect l="4749" t="9548" r="6122"/>
          <a:stretch/>
        </p:blipFill>
        <p:spPr>
          <a:xfrm>
            <a:off x="10010276" y="851476"/>
            <a:ext cx="1957137" cy="2171209"/>
          </a:xfrm>
          <a:prstGeom prst="rect">
            <a:avLst/>
          </a:prstGeom>
        </p:spPr>
      </p:pic>
    </p:spTree>
    <p:extLst>
      <p:ext uri="{BB962C8B-B14F-4D97-AF65-F5344CB8AC3E}">
        <p14:creationId xmlns:p14="http://schemas.microsoft.com/office/powerpoint/2010/main" val="6094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checkerboard(across)">
                                      <p:cBhvr>
                                        <p:cTn id="34" dur="5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diamond(in)">
                                      <p:cBhvr>
                                        <p:cTn id="44" dur="2000"/>
                                        <p:tgtEl>
                                          <p:spTgt spid="307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strVal val="#ppt_w*0.7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Effect transition="in" filter="fad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heckerboard(across)">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3077"/>
                                        </p:tgtEl>
                                        <p:attrNameLst>
                                          <p:attrName>style.visibility</p:attrName>
                                        </p:attrNameLst>
                                      </p:cBhvr>
                                      <p:to>
                                        <p:strVal val="visible"/>
                                      </p:to>
                                    </p:set>
                                    <p:animEffect transition="in" filter="checkerboard(across)">
                                      <p:cBhvr>
                                        <p:cTn id="66"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1865" y="1066800"/>
            <a:ext cx="981483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selected randomly from a population are given by 3, 8, 7, 5, 5 years. Find the median.</a:t>
            </a:r>
          </a:p>
        </p:txBody>
      </p:sp>
      <p:sp>
        <p:nvSpPr>
          <p:cNvPr id="4" name="TextBox 3"/>
          <p:cNvSpPr txBox="1"/>
          <p:nvPr/>
        </p:nvSpPr>
        <p:spPr>
          <a:xfrm>
            <a:off x="1624265" y="533400"/>
            <a:ext cx="1824787"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sp>
        <p:nvSpPr>
          <p:cNvPr id="11" name="TextBox 10"/>
          <p:cNvSpPr txBox="1"/>
          <p:nvPr/>
        </p:nvSpPr>
        <p:spPr>
          <a:xfrm>
            <a:off x="1624266" y="2039669"/>
            <a:ext cx="12954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1:</a:t>
            </a:r>
          </a:p>
        </p:txBody>
      </p:sp>
      <p:sp>
        <p:nvSpPr>
          <p:cNvPr id="12" name="Rectangle 11"/>
          <p:cNvSpPr/>
          <p:nvPr/>
        </p:nvSpPr>
        <p:spPr>
          <a:xfrm>
            <a:off x="3536012" y="2253216"/>
            <a:ext cx="54864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Order the data set     3, 5, 5, 7, 8      </a:t>
            </a:r>
          </a:p>
        </p:txBody>
      </p:sp>
      <p:sp>
        <p:nvSpPr>
          <p:cNvPr id="13" name="TextBox 12"/>
          <p:cNvSpPr txBox="1"/>
          <p:nvPr/>
        </p:nvSpPr>
        <p:spPr>
          <a:xfrm>
            <a:off x="1624266" y="3349839"/>
            <a:ext cx="12954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2:</a:t>
            </a:r>
          </a:p>
        </p:txBody>
      </p:sp>
      <p:sp>
        <p:nvSpPr>
          <p:cNvPr id="14" name="Rectangle 13"/>
          <p:cNvSpPr/>
          <p:nvPr/>
        </p:nvSpPr>
        <p:spPr>
          <a:xfrm>
            <a:off x="3202639" y="3408946"/>
            <a:ext cx="418074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Since n=5  is an odd number</a:t>
            </a:r>
          </a:p>
        </p:txBody>
      </p:sp>
      <p:graphicFrame>
        <p:nvGraphicFramePr>
          <p:cNvPr id="4100" name="Object 4"/>
          <p:cNvGraphicFramePr>
            <a:graphicFrameLocks noChangeAspect="1"/>
          </p:cNvGraphicFramePr>
          <p:nvPr>
            <p:extLst>
              <p:ext uri="{D42A27DB-BD31-4B8C-83A1-F6EECF244321}">
                <p14:modId xmlns:p14="http://schemas.microsoft.com/office/powerpoint/2010/main" val="1103390170"/>
              </p:ext>
            </p:extLst>
          </p:nvPr>
        </p:nvGraphicFramePr>
        <p:xfrm>
          <a:off x="4698335" y="4029101"/>
          <a:ext cx="3161753" cy="1008095"/>
        </p:xfrm>
        <a:graphic>
          <a:graphicData uri="http://schemas.openxmlformats.org/presentationml/2006/ole">
            <mc:AlternateContent xmlns:mc="http://schemas.openxmlformats.org/markup-compatibility/2006">
              <mc:Choice xmlns:v="urn:schemas-microsoft-com:vml" Requires="v">
                <p:oleObj name="Equation" r:id="rId2" imgW="1193760" imgH="393480" progId="Equation.3">
                  <p:embed/>
                </p:oleObj>
              </mc:Choice>
              <mc:Fallback>
                <p:oleObj name="Equation" r:id="rId2" imgW="1193760" imgH="393480" progId="Equation.3">
                  <p:embed/>
                  <p:pic>
                    <p:nvPicPr>
                      <p:cNvPr id="0" name=""/>
                      <p:cNvPicPr>
                        <a:picLocks noChangeAspect="1" noChangeArrowheads="1"/>
                      </p:cNvPicPr>
                      <p:nvPr/>
                    </p:nvPicPr>
                    <p:blipFill>
                      <a:blip r:embed="rId3"/>
                      <a:srcRect/>
                      <a:stretch>
                        <a:fillRect/>
                      </a:stretch>
                    </p:blipFill>
                    <p:spPr bwMode="auto">
                      <a:xfrm>
                        <a:off x="4698335" y="4029101"/>
                        <a:ext cx="3161753" cy="1008095"/>
                      </a:xfrm>
                      <a:prstGeom prst="rect">
                        <a:avLst/>
                      </a:prstGeom>
                      <a:noFill/>
                    </p:spPr>
                  </p:pic>
                </p:oleObj>
              </mc:Fallback>
            </mc:AlternateContent>
          </a:graphicData>
        </a:graphic>
      </p:graphicFrame>
      <p:graphicFrame>
        <p:nvGraphicFramePr>
          <p:cNvPr id="4101" name="Object 5"/>
          <p:cNvGraphicFramePr>
            <a:graphicFrameLocks noChangeAspect="1"/>
          </p:cNvGraphicFramePr>
          <p:nvPr>
            <p:extLst>
              <p:ext uri="{D42A27DB-BD31-4B8C-83A1-F6EECF244321}">
                <p14:modId xmlns:p14="http://schemas.microsoft.com/office/powerpoint/2010/main" val="4067033987"/>
              </p:ext>
            </p:extLst>
          </p:nvPr>
        </p:nvGraphicFramePr>
        <p:xfrm>
          <a:off x="4355049" y="5466341"/>
          <a:ext cx="3848328" cy="817287"/>
        </p:xfrm>
        <a:graphic>
          <a:graphicData uri="http://schemas.openxmlformats.org/presentationml/2006/ole">
            <mc:AlternateContent xmlns:mc="http://schemas.openxmlformats.org/markup-compatibility/2006">
              <mc:Choice xmlns:v="urn:schemas-microsoft-com:vml" Requires="v">
                <p:oleObj name="Equation" r:id="rId4" imgW="1041120" imgH="228600" progId="Equation.3">
                  <p:embed/>
                </p:oleObj>
              </mc:Choice>
              <mc:Fallback>
                <p:oleObj name="Equation" r:id="rId4" imgW="104112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049" y="5466341"/>
                        <a:ext cx="3848328" cy="817287"/>
                      </a:xfrm>
                      <a:prstGeom prst="rect">
                        <a:avLst/>
                      </a:prstGeom>
                      <a:noFill/>
                    </p:spPr>
                  </p:pic>
                </p:oleObj>
              </mc:Fallback>
            </mc:AlternateContent>
          </a:graphicData>
        </a:graphic>
      </p:graphicFrame>
      <p:sp>
        <p:nvSpPr>
          <p:cNvPr id="15" name="TextBox 14"/>
          <p:cNvSpPr txBox="1"/>
          <p:nvPr/>
        </p:nvSpPr>
        <p:spPr>
          <a:xfrm>
            <a:off x="1624266" y="4981061"/>
            <a:ext cx="12954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3:</a:t>
            </a:r>
          </a:p>
        </p:txBody>
      </p:sp>
      <p:sp>
        <p:nvSpPr>
          <p:cNvPr id="16" name="Oval 15"/>
          <p:cNvSpPr/>
          <p:nvPr/>
        </p:nvSpPr>
        <p:spPr>
          <a:xfrm>
            <a:off x="7154779" y="2179248"/>
            <a:ext cx="228600" cy="6096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40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wipe(left)">
                                      <p:cBhvr>
                                        <p:cTn id="27" dur="5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101"/>
                                        </p:tgtEl>
                                        <p:attrNameLst>
                                          <p:attrName>style.visibility</p:attrName>
                                        </p:attrNameLst>
                                      </p:cBhvr>
                                      <p:to>
                                        <p:strVal val="visible"/>
                                      </p:to>
                                    </p:set>
                                    <p:animEffect transition="in" filter="box(in)">
                                      <p:cBhvr>
                                        <p:cTn id="37" dur="500"/>
                                        <p:tgtEl>
                                          <p:spTgt spid="4101"/>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90"/>
                                          </p:val>
                                        </p:tav>
                                        <p:tav tm="100000">
                                          <p:val>
                                            <p:fltVal val="0"/>
                                          </p:val>
                                        </p:tav>
                                      </p:tavLst>
                                    </p:anim>
                                    <p:animEffect transition="in" filter="fade">
                                      <p:cBhvr>
                                        <p:cTn id="4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1866" y="1066800"/>
            <a:ext cx="97056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six people selected randomly from a population are given by 3, 8, 7, 5, 5, </a:t>
            </a:r>
            <a:r>
              <a:rPr lang="en-US" sz="2400" dirty="0">
                <a:solidFill>
                  <a:srgbClr val="FF0000"/>
                </a:solidFill>
                <a:latin typeface="Arial" panose="020B0604020202020204" pitchFamily="34" charset="0"/>
                <a:cs typeface="Arial" panose="020B0604020202020204" pitchFamily="34" charset="0"/>
              </a:rPr>
              <a:t>70</a:t>
            </a:r>
            <a:r>
              <a:rPr lang="en-US" sz="2400" dirty="0">
                <a:latin typeface="Arial" panose="020B0604020202020204" pitchFamily="34" charset="0"/>
                <a:cs typeface="Arial" panose="020B0604020202020204" pitchFamily="34" charset="0"/>
              </a:rPr>
              <a:t> years. Find the median.</a:t>
            </a:r>
          </a:p>
        </p:txBody>
      </p:sp>
      <p:sp>
        <p:nvSpPr>
          <p:cNvPr id="4" name="TextBox 3"/>
          <p:cNvSpPr txBox="1"/>
          <p:nvPr/>
        </p:nvSpPr>
        <p:spPr>
          <a:xfrm>
            <a:off x="1624265" y="533400"/>
            <a:ext cx="1824787"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sp>
        <p:nvSpPr>
          <p:cNvPr id="11" name="TextBox 10"/>
          <p:cNvSpPr txBox="1"/>
          <p:nvPr/>
        </p:nvSpPr>
        <p:spPr>
          <a:xfrm>
            <a:off x="1624266" y="2039669"/>
            <a:ext cx="12954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1:</a:t>
            </a:r>
          </a:p>
        </p:txBody>
      </p:sp>
      <p:sp>
        <p:nvSpPr>
          <p:cNvPr id="12" name="Rectangle 11"/>
          <p:cNvSpPr/>
          <p:nvPr/>
        </p:nvSpPr>
        <p:spPr>
          <a:xfrm>
            <a:off x="3496004" y="2191706"/>
            <a:ext cx="54864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Order the data set     3, 5, 5, 7, 8, 70      </a:t>
            </a:r>
          </a:p>
        </p:txBody>
      </p:sp>
      <p:sp>
        <p:nvSpPr>
          <p:cNvPr id="13" name="TextBox 12"/>
          <p:cNvSpPr txBox="1"/>
          <p:nvPr/>
        </p:nvSpPr>
        <p:spPr>
          <a:xfrm>
            <a:off x="1624266" y="3349839"/>
            <a:ext cx="12954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2:</a:t>
            </a:r>
          </a:p>
        </p:txBody>
      </p:sp>
      <p:sp>
        <p:nvSpPr>
          <p:cNvPr id="14" name="Rectangle 13"/>
          <p:cNvSpPr/>
          <p:nvPr/>
        </p:nvSpPr>
        <p:spPr>
          <a:xfrm>
            <a:off x="3202638" y="3408946"/>
            <a:ext cx="4401319"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Since n=6  is an even number</a:t>
            </a:r>
          </a:p>
        </p:txBody>
      </p:sp>
      <p:graphicFrame>
        <p:nvGraphicFramePr>
          <p:cNvPr id="4100" name="Object 4"/>
          <p:cNvGraphicFramePr>
            <a:graphicFrameLocks noChangeAspect="1"/>
          </p:cNvGraphicFramePr>
          <p:nvPr>
            <p:extLst>
              <p:ext uri="{D42A27DB-BD31-4B8C-83A1-F6EECF244321}">
                <p14:modId xmlns:p14="http://schemas.microsoft.com/office/powerpoint/2010/main" val="3604565648"/>
              </p:ext>
            </p:extLst>
          </p:nvPr>
        </p:nvGraphicFramePr>
        <p:xfrm>
          <a:off x="3152775" y="4029075"/>
          <a:ext cx="6254750" cy="1008063"/>
        </p:xfrm>
        <a:graphic>
          <a:graphicData uri="http://schemas.openxmlformats.org/presentationml/2006/ole">
            <mc:AlternateContent xmlns:mc="http://schemas.openxmlformats.org/markup-compatibility/2006">
              <mc:Choice xmlns:v="urn:schemas-microsoft-com:vml" Requires="v">
                <p:oleObj name="Equation" r:id="rId2" imgW="2361960" imgH="393480" progId="Equation.3">
                  <p:embed/>
                </p:oleObj>
              </mc:Choice>
              <mc:Fallback>
                <p:oleObj name="Equation" r:id="rId2" imgW="2361960" imgH="393480" progId="Equation.3">
                  <p:embed/>
                  <p:pic>
                    <p:nvPicPr>
                      <p:cNvPr id="0" name=""/>
                      <p:cNvPicPr>
                        <a:picLocks noChangeAspect="1" noChangeArrowheads="1"/>
                      </p:cNvPicPr>
                      <p:nvPr/>
                    </p:nvPicPr>
                    <p:blipFill>
                      <a:blip r:embed="rId3"/>
                      <a:srcRect/>
                      <a:stretch>
                        <a:fillRect/>
                      </a:stretch>
                    </p:blipFill>
                    <p:spPr bwMode="auto">
                      <a:xfrm>
                        <a:off x="3152775" y="4029075"/>
                        <a:ext cx="6254750" cy="1008063"/>
                      </a:xfrm>
                      <a:prstGeom prst="rect">
                        <a:avLst/>
                      </a:prstGeom>
                      <a:noFill/>
                    </p:spPr>
                  </p:pic>
                </p:oleObj>
              </mc:Fallback>
            </mc:AlternateContent>
          </a:graphicData>
        </a:graphic>
      </p:graphicFrame>
      <p:sp>
        <p:nvSpPr>
          <p:cNvPr id="15" name="TextBox 14"/>
          <p:cNvSpPr txBox="1"/>
          <p:nvPr/>
        </p:nvSpPr>
        <p:spPr>
          <a:xfrm>
            <a:off x="1624266" y="4981061"/>
            <a:ext cx="12954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Step 3:</a:t>
            </a:r>
          </a:p>
        </p:txBody>
      </p:sp>
      <p:sp>
        <p:nvSpPr>
          <p:cNvPr id="16" name="Oval 15"/>
          <p:cNvSpPr/>
          <p:nvPr/>
        </p:nvSpPr>
        <p:spPr>
          <a:xfrm>
            <a:off x="7077017" y="2015980"/>
            <a:ext cx="577516" cy="6096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7" name="Sun 16">
            <a:hlinkClick r:id="rId4"/>
          </p:cNvPr>
          <p:cNvSpPr/>
          <p:nvPr/>
        </p:nvSpPr>
        <p:spPr>
          <a:xfrm>
            <a:off x="10234866" y="5319310"/>
            <a:ext cx="1866900" cy="1409843"/>
          </a:xfrm>
          <a:prstGeom prst="su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Try it</a:t>
            </a:r>
          </a:p>
        </p:txBody>
      </p:sp>
      <p:sp>
        <p:nvSpPr>
          <p:cNvPr id="2" name="Right Brace 1"/>
          <p:cNvSpPr/>
          <p:nvPr/>
        </p:nvSpPr>
        <p:spPr>
          <a:xfrm rot="5400000" flipV="1">
            <a:off x="7337854" y="2484627"/>
            <a:ext cx="106419" cy="52694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aphicFrame>
        <p:nvGraphicFramePr>
          <p:cNvPr id="18" name="Object 5"/>
          <p:cNvGraphicFramePr>
            <a:graphicFrameLocks noChangeAspect="1"/>
          </p:cNvGraphicFramePr>
          <p:nvPr>
            <p:extLst>
              <p:ext uri="{D42A27DB-BD31-4B8C-83A1-F6EECF244321}">
                <p14:modId xmlns:p14="http://schemas.microsoft.com/office/powerpoint/2010/main" val="1559550868"/>
              </p:ext>
            </p:extLst>
          </p:nvPr>
        </p:nvGraphicFramePr>
        <p:xfrm>
          <a:off x="3612212" y="5501033"/>
          <a:ext cx="5334000" cy="1001712"/>
        </p:xfrm>
        <a:graphic>
          <a:graphicData uri="http://schemas.openxmlformats.org/presentationml/2006/ole">
            <mc:AlternateContent xmlns:mc="http://schemas.openxmlformats.org/markup-compatibility/2006">
              <mc:Choice xmlns:v="urn:schemas-microsoft-com:vml" Requires="v">
                <p:oleObj name="Equation" r:id="rId5" imgW="2031840" imgH="393480" progId="Equation.3">
                  <p:embed/>
                </p:oleObj>
              </mc:Choice>
              <mc:Fallback>
                <p:oleObj name="Equation" r:id="rId5" imgW="2031840" imgH="393480" progId="Equation.3">
                  <p:embed/>
                  <p:pic>
                    <p:nvPicPr>
                      <p:cNvPr id="0" name=""/>
                      <p:cNvPicPr>
                        <a:picLocks noChangeAspect="1" noChangeArrowheads="1"/>
                      </p:cNvPicPr>
                      <p:nvPr/>
                    </p:nvPicPr>
                    <p:blipFill>
                      <a:blip r:embed="rId6"/>
                      <a:srcRect/>
                      <a:stretch>
                        <a:fillRect/>
                      </a:stretch>
                    </p:blipFill>
                    <p:spPr bwMode="auto">
                      <a:xfrm>
                        <a:off x="3612212" y="5501033"/>
                        <a:ext cx="5334000" cy="1001712"/>
                      </a:xfrm>
                      <a:prstGeom prst="rect">
                        <a:avLst/>
                      </a:prstGeom>
                      <a:noFill/>
                    </p:spPr>
                  </p:pic>
                </p:oleObj>
              </mc:Fallback>
            </mc:AlternateContent>
          </a:graphicData>
        </a:graphic>
      </p:graphicFrame>
      <p:sp>
        <p:nvSpPr>
          <p:cNvPr id="19" name="TextBox 18"/>
          <p:cNvSpPr txBox="1"/>
          <p:nvPr/>
        </p:nvSpPr>
        <p:spPr>
          <a:xfrm>
            <a:off x="148487" y="6271912"/>
            <a:ext cx="4904776"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The median is resistant to outliers.</a:t>
            </a:r>
          </a:p>
        </p:txBody>
      </p:sp>
      <p:sp>
        <p:nvSpPr>
          <p:cNvPr id="5" name="TextBox 4"/>
          <p:cNvSpPr txBox="1"/>
          <p:nvPr/>
        </p:nvSpPr>
        <p:spPr>
          <a:xfrm>
            <a:off x="6994960" y="2851766"/>
            <a:ext cx="7922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M=6</a:t>
            </a:r>
          </a:p>
        </p:txBody>
      </p:sp>
    </p:spTree>
    <p:extLst>
      <p:ext uri="{BB962C8B-B14F-4D97-AF65-F5344CB8AC3E}">
        <p14:creationId xmlns:p14="http://schemas.microsoft.com/office/powerpoint/2010/main" val="316381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wipe(left)">
                                      <p:cBhvr>
                                        <p:cTn id="27" dur="5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iterate type="lt">
                                    <p:tmPct val="5000"/>
                                  </p:iterate>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iterate type="lt">
                                    <p:tmPct val="5000"/>
                                  </p:iterate>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ircle(out)">
                                      <p:cBhvr>
                                        <p:cTn id="6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animBg="1"/>
      <p:bldP spid="17" grpId="0" animBg="1"/>
      <p:bldP spid="2" grpId="0" animBg="1"/>
      <p:bldP spid="19"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1916" y="1331496"/>
            <a:ext cx="1582978"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3. Mode</a:t>
            </a:r>
          </a:p>
        </p:txBody>
      </p:sp>
      <p:sp>
        <p:nvSpPr>
          <p:cNvPr id="3" name="Rectangle 2"/>
          <p:cNvSpPr/>
          <p:nvPr/>
        </p:nvSpPr>
        <p:spPr>
          <a:xfrm>
            <a:off x="3196390" y="1331496"/>
            <a:ext cx="8193505"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value that appears most often in the sample (the most frequent value).</a:t>
            </a:r>
          </a:p>
        </p:txBody>
      </p:sp>
      <p:sp>
        <p:nvSpPr>
          <p:cNvPr id="16" name="TextBox 15"/>
          <p:cNvSpPr txBox="1"/>
          <p:nvPr/>
        </p:nvSpPr>
        <p:spPr>
          <a:xfrm>
            <a:off x="1568116" y="2779295"/>
            <a:ext cx="175260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sp>
        <p:nvSpPr>
          <p:cNvPr id="17" name="TextBox 16"/>
          <p:cNvSpPr txBox="1"/>
          <p:nvPr/>
        </p:nvSpPr>
        <p:spPr>
          <a:xfrm>
            <a:off x="5997978" y="4454578"/>
            <a:ext cx="259032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Mode = 5</a:t>
            </a:r>
          </a:p>
        </p:txBody>
      </p:sp>
      <p:sp>
        <p:nvSpPr>
          <p:cNvPr id="18" name="TextBox 17"/>
          <p:cNvSpPr txBox="1"/>
          <p:nvPr/>
        </p:nvSpPr>
        <p:spPr>
          <a:xfrm>
            <a:off x="1491916" y="5570529"/>
            <a:ext cx="6475818"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If there is no repetition then there is no mode. </a:t>
            </a:r>
          </a:p>
        </p:txBody>
      </p:sp>
      <p:sp>
        <p:nvSpPr>
          <p:cNvPr id="8" name="TextBox 7"/>
          <p:cNvSpPr txBox="1"/>
          <p:nvPr/>
        </p:nvSpPr>
        <p:spPr>
          <a:xfrm>
            <a:off x="2771276" y="3338263"/>
            <a:ext cx="87630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selected randomly from a population are given by 3, 8, 7, 5, 5 years. Find the mode.</a:t>
            </a:r>
          </a:p>
        </p:txBody>
      </p:sp>
    </p:spTree>
    <p:extLst>
      <p:ext uri="{BB962C8B-B14F-4D97-AF65-F5344CB8AC3E}">
        <p14:creationId xmlns:p14="http://schemas.microsoft.com/office/powerpoint/2010/main" val="21298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8666" y="1121752"/>
            <a:ext cx="1746068"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chemeClr val="tx1"/>
                </a:solidFill>
                <a:latin typeface="Times New Roman" pitchFamily="18" charset="0"/>
                <a:cs typeface="Times New Roman" pitchFamily="18" charset="0"/>
              </a:rPr>
              <a:t>4. Midrange</a:t>
            </a:r>
          </a:p>
        </p:txBody>
      </p:sp>
      <mc:AlternateContent xmlns:mc="http://schemas.openxmlformats.org/markup-compatibility/2006" xmlns:a14="http://schemas.microsoft.com/office/drawing/2010/main">
        <mc:Choice Requires="a14">
          <p:sp>
            <p:nvSpPr>
              <p:cNvPr id="5" name="Object 4"/>
              <p:cNvSpPr txBox="1"/>
              <p:nvPr/>
            </p:nvSpPr>
            <p:spPr bwMode="auto">
              <a:xfrm>
                <a:off x="4651375" y="2381249"/>
                <a:ext cx="3549650" cy="6000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nor/>
                        </m:rPr>
                        <a:rPr lang="en-US" sz="2400" b="0" i="0" smtClean="0">
                          <a:solidFill>
                            <a:srgbClr val="000000"/>
                          </a:solidFill>
                          <a:latin typeface="Cambria Math" panose="02040503050406030204" pitchFamily="18" charset="0"/>
                        </a:rPr>
                        <m:t>Mid</m:t>
                      </m:r>
                      <m:r>
                        <m:rPr>
                          <m:nor/>
                        </m:rPr>
                        <a:rPr lang="en-US" sz="2400" i="0" smtClean="0">
                          <a:solidFill>
                            <a:srgbClr val="000000"/>
                          </a:solidFill>
                          <a:latin typeface="Cambria Math" panose="02040503050406030204" pitchFamily="18" charset="0"/>
                        </a:rPr>
                        <m:t>range</m:t>
                      </m:r>
                      <m:r>
                        <m:rPr>
                          <m:nor/>
                        </m:rPr>
                        <a:rPr lang="en-US" sz="2400" i="0" smtClean="0">
                          <a:solidFill>
                            <a:srgbClr val="000000"/>
                          </a:solidFill>
                          <a:latin typeface="Cambria Math" panose="02040503050406030204" pitchFamily="18" charset="0"/>
                        </a:rPr>
                        <m:t>    </m:t>
                      </m:r>
                      <m:r>
                        <m:rPr>
                          <m:nor/>
                        </m:rPr>
                        <a:rPr lang="en-US" sz="2400" b="0" i="0" smtClean="0">
                          <a:solidFill>
                            <a:srgbClr val="000000"/>
                          </a:solidFill>
                          <a:latin typeface="Cambria Math" panose="02040503050406030204" pitchFamily="18" charset="0"/>
                        </a:rPr>
                        <m:t>M</m:t>
                      </m:r>
                      <m:r>
                        <m:rPr>
                          <m:nor/>
                        </m:rPr>
                        <a:rPr lang="en-US" sz="2400" i="0" smtClean="0">
                          <a:solidFill>
                            <a:srgbClr val="000000"/>
                          </a:solidFill>
                          <a:latin typeface="Cambria Math" panose="02040503050406030204" pitchFamily="18" charset="0"/>
                        </a:rPr>
                        <m:t>R</m:t>
                      </m:r>
                      <m:r>
                        <a:rPr lang="en-US" sz="2400" i="1">
                          <a:solidFill>
                            <a:srgbClr val="000000"/>
                          </a:solidFill>
                          <a:latin typeface="Cambria Math" panose="02040503050406030204" pitchFamily="18" charset="0"/>
                        </a:rPr>
                        <m:t>=</m:t>
                      </m:r>
                      <m:f>
                        <m:fPr>
                          <m:ctrlPr>
                            <a:rPr lang="en-US" sz="240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𝐿</m:t>
                          </m:r>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𝐻</m:t>
                          </m:r>
                        </m:num>
                        <m:den>
                          <m:r>
                            <a:rPr lang="en-US" sz="2400" b="0" i="1" smtClean="0">
                              <a:solidFill>
                                <a:srgbClr val="000000"/>
                              </a:solidFill>
                              <a:latin typeface="Cambria Math" panose="02040503050406030204" pitchFamily="18" charset="0"/>
                            </a:rPr>
                            <m:t>2</m:t>
                          </m:r>
                        </m:den>
                      </m:f>
                    </m:oMath>
                  </m:oMathPara>
                </a14:m>
                <a:endParaRPr lang="en-US" sz="2400" dirty="0"/>
              </a:p>
            </p:txBody>
          </p:sp>
        </mc:Choice>
        <mc:Fallback xmlns="">
          <p:sp>
            <p:nvSpPr>
              <p:cNvPr id="5" name="Object 4"/>
              <p:cNvSpPr txBox="1">
                <a:spLocks noRot="1" noChangeAspect="1" noMove="1" noResize="1" noEditPoints="1" noAdjustHandles="1" noChangeArrowheads="1" noChangeShapeType="1" noTextEdit="1"/>
              </p:cNvSpPr>
              <p:nvPr/>
            </p:nvSpPr>
            <p:spPr bwMode="auto">
              <a:xfrm>
                <a:off x="4651375" y="2381249"/>
                <a:ext cx="3549650" cy="600075"/>
              </a:xfrm>
              <a:prstGeom prst="rect">
                <a:avLst/>
              </a:prstGeom>
              <a:blipFill>
                <a:blip r:embed="rId2"/>
                <a:stretch>
                  <a:fillRect b="-21429"/>
                </a:stretch>
              </a:blipFill>
            </p:spPr>
            <p:txBody>
              <a:bodyPr/>
              <a:lstStyle/>
              <a:p>
                <a:r>
                  <a:rPr lang="en-US">
                    <a:noFill/>
                  </a:rPr>
                  <a:t> </a:t>
                </a:r>
              </a:p>
            </p:txBody>
          </p:sp>
        </mc:Fallback>
      </mc:AlternateContent>
      <p:sp>
        <p:nvSpPr>
          <p:cNvPr id="10" name="Rectangle 9"/>
          <p:cNvSpPr/>
          <p:nvPr/>
        </p:nvSpPr>
        <p:spPr>
          <a:xfrm>
            <a:off x="3314700" y="1121752"/>
            <a:ext cx="7578634"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midpoint between (average of) the highest (maximum or max) value H, and the lowest (minimum or min) value L.</a:t>
            </a:r>
          </a:p>
        </p:txBody>
      </p:sp>
      <p:sp>
        <p:nvSpPr>
          <p:cNvPr id="11" name="TextBox 10"/>
          <p:cNvSpPr txBox="1"/>
          <p:nvPr/>
        </p:nvSpPr>
        <p:spPr>
          <a:xfrm>
            <a:off x="3314700" y="4254193"/>
            <a:ext cx="86868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drawn from a population are given by </a:t>
            </a:r>
          </a:p>
          <a:p>
            <a:r>
              <a:rPr lang="en-US" sz="2400" dirty="0">
                <a:latin typeface="Arial" panose="020B0604020202020204" pitchFamily="34" charset="0"/>
                <a:cs typeface="Arial" panose="020B0604020202020204" pitchFamily="34" charset="0"/>
              </a:rPr>
              <a:t>3, 8, 7, 5, 5 years. Find the midrange.</a:t>
            </a:r>
          </a:p>
        </p:txBody>
      </p:sp>
      <p:sp>
        <p:nvSpPr>
          <p:cNvPr id="12" name="TextBox 11"/>
          <p:cNvSpPr txBox="1"/>
          <p:nvPr/>
        </p:nvSpPr>
        <p:spPr>
          <a:xfrm>
            <a:off x="1298666" y="4254193"/>
            <a:ext cx="1656806"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mc:AlternateContent xmlns:mc="http://schemas.openxmlformats.org/markup-compatibility/2006" xmlns:a14="http://schemas.microsoft.com/office/drawing/2010/main">
        <mc:Choice Requires="a14">
          <p:sp>
            <p:nvSpPr>
              <p:cNvPr id="7172" name="Object 4"/>
              <p:cNvSpPr txBox="1"/>
              <p:nvPr/>
            </p:nvSpPr>
            <p:spPr bwMode="auto">
              <a:xfrm>
                <a:off x="3689349" y="5282768"/>
                <a:ext cx="5864225" cy="70582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nor/>
                        </m:rPr>
                        <a:rPr lang="en-US" sz="2800" b="0" i="0" smtClean="0">
                          <a:solidFill>
                            <a:srgbClr val="000000"/>
                          </a:solidFill>
                          <a:latin typeface="Cambria Math" panose="02040503050406030204" pitchFamily="18" charset="0"/>
                        </a:rPr>
                        <m:t>Mid</m:t>
                      </m:r>
                      <m:r>
                        <m:rPr>
                          <m:nor/>
                        </m:rPr>
                        <a:rPr lang="en-US" sz="2800" i="0" smtClean="0">
                          <a:solidFill>
                            <a:srgbClr val="000000"/>
                          </a:solidFill>
                          <a:latin typeface="Cambria Math" panose="02040503050406030204" pitchFamily="18" charset="0"/>
                        </a:rPr>
                        <m:t>range</m:t>
                      </m:r>
                      <m:r>
                        <m:rPr>
                          <m:nor/>
                        </m:rPr>
                        <a:rPr lang="en-US" sz="2800" i="0" smtClean="0">
                          <a:solidFill>
                            <a:srgbClr val="000000"/>
                          </a:solidFill>
                          <a:latin typeface="Cambria Math" panose="02040503050406030204" pitchFamily="18" charset="0"/>
                        </a:rPr>
                        <m:t>      </m:t>
                      </m:r>
                      <m:r>
                        <m:rPr>
                          <m:nor/>
                        </m:rPr>
                        <a:rPr lang="en-US" sz="2800" b="0" i="0" smtClean="0">
                          <a:solidFill>
                            <a:srgbClr val="000000"/>
                          </a:solidFill>
                          <a:latin typeface="Cambria Math" panose="02040503050406030204" pitchFamily="18" charset="0"/>
                        </a:rPr>
                        <m:t>M</m:t>
                      </m:r>
                      <m:r>
                        <m:rPr>
                          <m:nor/>
                        </m:rPr>
                        <a:rPr lang="en-US" sz="2800" i="0" smtClean="0">
                          <a:solidFill>
                            <a:srgbClr val="000000"/>
                          </a:solidFill>
                          <a:latin typeface="Cambria Math" panose="02040503050406030204" pitchFamily="18" charset="0"/>
                        </a:rPr>
                        <m:t>R</m:t>
                      </m:r>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3</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8</m:t>
                          </m:r>
                        </m:num>
                        <m:den>
                          <m:r>
                            <a:rPr lang="en-US" sz="2800" i="1">
                              <a:solidFill>
                                <a:srgbClr val="000000"/>
                              </a:solidFill>
                              <a:latin typeface="Cambria Math" panose="02040503050406030204" pitchFamily="18" charset="0"/>
                            </a:rPr>
                            <m:t>2</m:t>
                          </m:r>
                        </m:den>
                      </m:f>
                      <m:r>
                        <a:rPr lang="en-US" sz="2800" i="1">
                          <a:solidFill>
                            <a:srgbClr val="000000"/>
                          </a:solidFill>
                          <a:latin typeface="Cambria Math" panose="02040503050406030204" pitchFamily="18" charset="0"/>
                        </a:rPr>
                        <m:t>=5</m:t>
                      </m:r>
                      <m:r>
                        <a:rPr lang="en-US" sz="2800" b="0" i="1" smtClean="0">
                          <a:solidFill>
                            <a:srgbClr val="000000"/>
                          </a:solidFill>
                          <a:latin typeface="Cambria Math" panose="02040503050406030204" pitchFamily="18" charset="0"/>
                        </a:rPr>
                        <m:t>.5 </m:t>
                      </m:r>
                      <m:r>
                        <a:rPr lang="en-US" sz="2800" b="0" i="1" smtClean="0">
                          <a:solidFill>
                            <a:srgbClr val="000000"/>
                          </a:solidFill>
                          <a:latin typeface="Cambria Math" panose="02040503050406030204" pitchFamily="18" charset="0"/>
                        </a:rPr>
                        <m:t>𝑦𝑒𝑎𝑟𝑠</m:t>
                      </m:r>
                    </m:oMath>
                  </m:oMathPara>
                </a14:m>
                <a:endParaRPr lang="en-US" sz="2800" dirty="0"/>
              </a:p>
            </p:txBody>
          </p:sp>
        </mc:Choice>
        <mc:Fallback xmlns="">
          <p:sp>
            <p:nvSpPr>
              <p:cNvPr id="7172" name="Object 4"/>
              <p:cNvSpPr txBox="1">
                <a:spLocks noRot="1" noChangeAspect="1" noMove="1" noResize="1" noEditPoints="1" noAdjustHandles="1" noChangeArrowheads="1" noChangeShapeType="1" noTextEdit="1"/>
              </p:cNvSpPr>
              <p:nvPr/>
            </p:nvSpPr>
            <p:spPr bwMode="auto">
              <a:xfrm>
                <a:off x="3689349" y="5282768"/>
                <a:ext cx="5864225" cy="705827"/>
              </a:xfrm>
              <a:prstGeom prst="rect">
                <a:avLst/>
              </a:prstGeom>
              <a:blipFill>
                <a:blip r:embed="rId3"/>
                <a:stretch>
                  <a:fillRect b="-20870"/>
                </a:stretch>
              </a:blipFill>
            </p:spPr>
            <p:txBody>
              <a:bodyPr/>
              <a:lstStyle/>
              <a:p>
                <a:r>
                  <a:rPr lang="en-US">
                    <a:noFill/>
                  </a:rPr>
                  <a:t> </a:t>
                </a:r>
              </a:p>
            </p:txBody>
          </p:sp>
        </mc:Fallback>
      </mc:AlternateContent>
    </p:spTree>
    <p:extLst>
      <p:ext uri="{BB962C8B-B14F-4D97-AF65-F5344CB8AC3E}">
        <p14:creationId xmlns:p14="http://schemas.microsoft.com/office/powerpoint/2010/main" val="34558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P spid="71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805542"/>
            <a:ext cx="7696200" cy="707886"/>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chemeClr val="tx1">
                    <a:lumMod val="75000"/>
                    <a:lumOff val="25000"/>
                  </a:schemeClr>
                </a:solidFill>
                <a:effectLst>
                  <a:outerShdw blurRad="60007" dist="310007" dir="7680000" sy="30000" kx="1300200" algn="ctr" rotWithShape="0">
                    <a:prstClr val="black">
                      <a:alpha val="32000"/>
                    </a:prstClr>
                  </a:outerShdw>
                </a:effectLst>
                <a:latin typeface="Times New Roman" pitchFamily="18" charset="0"/>
                <a:cs typeface="Times New Roman" pitchFamily="18" charset="0"/>
              </a:rPr>
              <a:t>3.2 Measures of dispersion</a:t>
            </a:r>
          </a:p>
        </p:txBody>
      </p:sp>
      <p:sp>
        <p:nvSpPr>
          <p:cNvPr id="3" name="TextBox 2"/>
          <p:cNvSpPr txBox="1"/>
          <p:nvPr/>
        </p:nvSpPr>
        <p:spPr>
          <a:xfrm>
            <a:off x="1752600" y="2521927"/>
            <a:ext cx="133023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chemeClr val="tx1"/>
                </a:solidFill>
                <a:latin typeface="Times New Roman" pitchFamily="18" charset="0"/>
                <a:cs typeface="Times New Roman" pitchFamily="18" charset="0"/>
              </a:rPr>
              <a:t>1. Range</a:t>
            </a:r>
          </a:p>
        </p:txBody>
      </p:sp>
      <p:graphicFrame>
        <p:nvGraphicFramePr>
          <p:cNvPr id="5" name="Object 4"/>
          <p:cNvGraphicFramePr>
            <a:graphicFrameLocks noChangeAspect="1"/>
          </p:cNvGraphicFramePr>
          <p:nvPr>
            <p:extLst>
              <p:ext uri="{D42A27DB-BD31-4B8C-83A1-F6EECF244321}">
                <p14:modId xmlns:p14="http://schemas.microsoft.com/office/powerpoint/2010/main" val="1243844138"/>
              </p:ext>
            </p:extLst>
          </p:nvPr>
        </p:nvGraphicFramePr>
        <p:xfrm>
          <a:off x="4965700" y="3621088"/>
          <a:ext cx="2611438" cy="444500"/>
        </p:xfrm>
        <a:graphic>
          <a:graphicData uri="http://schemas.openxmlformats.org/presentationml/2006/ole">
            <mc:AlternateContent xmlns:mc="http://schemas.openxmlformats.org/markup-compatibility/2006">
              <mc:Choice xmlns:v="urn:schemas-microsoft-com:vml" Requires="v">
                <p:oleObj name="Equation" r:id="rId2" imgW="1155600" imgH="203040" progId="Equation.3">
                  <p:embed/>
                </p:oleObj>
              </mc:Choice>
              <mc:Fallback>
                <p:oleObj name="Equation" r:id="rId2" imgW="1155600" imgH="203040" progId="Equation.3">
                  <p:embed/>
                  <p:pic>
                    <p:nvPicPr>
                      <p:cNvPr id="0" name=""/>
                      <p:cNvPicPr>
                        <a:picLocks noChangeAspect="1" noChangeArrowheads="1"/>
                      </p:cNvPicPr>
                      <p:nvPr/>
                    </p:nvPicPr>
                    <p:blipFill>
                      <a:blip r:embed="rId3"/>
                      <a:srcRect/>
                      <a:stretch>
                        <a:fillRect/>
                      </a:stretch>
                    </p:blipFill>
                    <p:spPr bwMode="auto">
                      <a:xfrm>
                        <a:off x="4965700" y="3621088"/>
                        <a:ext cx="2611438"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3276600" y="2568093"/>
            <a:ext cx="7578634"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difference between the highest (maximum or max) and the lowest (minimum or min) values.</a:t>
            </a:r>
          </a:p>
        </p:txBody>
      </p:sp>
      <p:sp>
        <p:nvSpPr>
          <p:cNvPr id="11" name="TextBox 10"/>
          <p:cNvSpPr txBox="1"/>
          <p:nvPr/>
        </p:nvSpPr>
        <p:spPr>
          <a:xfrm>
            <a:off x="3505200" y="4254193"/>
            <a:ext cx="86868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drawn from a population are given by </a:t>
            </a:r>
          </a:p>
          <a:p>
            <a:r>
              <a:rPr lang="en-US" sz="2400" dirty="0">
                <a:latin typeface="Arial" panose="020B0604020202020204" pitchFamily="34" charset="0"/>
                <a:cs typeface="Arial" panose="020B0604020202020204" pitchFamily="34" charset="0"/>
              </a:rPr>
              <a:t>3, 8, 7, 5, 5 years. Find the range.</a:t>
            </a:r>
          </a:p>
        </p:txBody>
      </p:sp>
      <p:sp>
        <p:nvSpPr>
          <p:cNvPr id="12" name="TextBox 11"/>
          <p:cNvSpPr txBox="1"/>
          <p:nvPr/>
        </p:nvSpPr>
        <p:spPr>
          <a:xfrm>
            <a:off x="1752600" y="4289975"/>
            <a:ext cx="1656806"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graphicFrame>
        <p:nvGraphicFramePr>
          <p:cNvPr id="7172" name="Object 4"/>
          <p:cNvGraphicFramePr>
            <a:graphicFrameLocks noChangeAspect="1"/>
          </p:cNvGraphicFramePr>
          <p:nvPr>
            <p:extLst>
              <p:ext uri="{D42A27DB-BD31-4B8C-83A1-F6EECF244321}">
                <p14:modId xmlns:p14="http://schemas.microsoft.com/office/powerpoint/2010/main" val="2827919820"/>
              </p:ext>
            </p:extLst>
          </p:nvPr>
        </p:nvGraphicFramePr>
        <p:xfrm>
          <a:off x="4965700" y="5356627"/>
          <a:ext cx="3070225" cy="444500"/>
        </p:xfrm>
        <a:graphic>
          <a:graphicData uri="http://schemas.openxmlformats.org/presentationml/2006/ole">
            <mc:AlternateContent xmlns:mc="http://schemas.openxmlformats.org/markup-compatibility/2006">
              <mc:Choice xmlns:v="urn:schemas-microsoft-com:vml" Requires="v">
                <p:oleObj name="Equation" r:id="rId4" imgW="1358640" imgH="203040" progId="Equation.3">
                  <p:embed/>
                </p:oleObj>
              </mc:Choice>
              <mc:Fallback>
                <p:oleObj name="Equation" r:id="rId4" imgW="1358640" imgH="203040" progId="Equation.3">
                  <p:embed/>
                  <p:pic>
                    <p:nvPicPr>
                      <p:cNvPr id="0" name=""/>
                      <p:cNvPicPr>
                        <a:picLocks noChangeAspect="1" noChangeArrowheads="1"/>
                      </p:cNvPicPr>
                      <p:nvPr/>
                    </p:nvPicPr>
                    <p:blipFill>
                      <a:blip r:embed="rId5"/>
                      <a:srcRect/>
                      <a:stretch>
                        <a:fillRect/>
                      </a:stretch>
                    </p:blipFill>
                    <p:spPr bwMode="auto">
                      <a:xfrm>
                        <a:off x="4965700" y="5356627"/>
                        <a:ext cx="3070225"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752600" y="1719942"/>
            <a:ext cx="812292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Dispersion is the degree to which the data are spread out.</a:t>
            </a:r>
          </a:p>
        </p:txBody>
      </p:sp>
    </p:spTree>
    <p:extLst>
      <p:ext uri="{BB962C8B-B14F-4D97-AF65-F5344CB8AC3E}">
        <p14:creationId xmlns:p14="http://schemas.microsoft.com/office/powerpoint/2010/main" val="323874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00200" y="1435664"/>
            <a:ext cx="994580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six people drawn from a population are given by 3, 8, 7, 5, 5, 70  years. Find the range.</a:t>
            </a:r>
          </a:p>
        </p:txBody>
      </p:sp>
      <p:sp>
        <p:nvSpPr>
          <p:cNvPr id="15" name="TextBox 14"/>
          <p:cNvSpPr txBox="1"/>
          <p:nvPr/>
        </p:nvSpPr>
        <p:spPr>
          <a:xfrm>
            <a:off x="1600200" y="840737"/>
            <a:ext cx="172940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graphicFrame>
        <p:nvGraphicFramePr>
          <p:cNvPr id="16" name="Object 4"/>
          <p:cNvGraphicFramePr>
            <a:graphicFrameLocks noChangeAspect="1"/>
          </p:cNvGraphicFramePr>
          <p:nvPr>
            <p:extLst>
              <p:ext uri="{D42A27DB-BD31-4B8C-83A1-F6EECF244321}">
                <p14:modId xmlns:p14="http://schemas.microsoft.com/office/powerpoint/2010/main" val="4225027787"/>
              </p:ext>
            </p:extLst>
          </p:nvPr>
        </p:nvGraphicFramePr>
        <p:xfrm>
          <a:off x="4384675" y="2882618"/>
          <a:ext cx="3270250" cy="444500"/>
        </p:xfrm>
        <a:graphic>
          <a:graphicData uri="http://schemas.openxmlformats.org/presentationml/2006/ole">
            <mc:AlternateContent xmlns:mc="http://schemas.openxmlformats.org/markup-compatibility/2006">
              <mc:Choice xmlns:v="urn:schemas-microsoft-com:vml" Requires="v">
                <p:oleObj name="Equation" r:id="rId2" imgW="1447560" imgH="203040" progId="Equation.3">
                  <p:embed/>
                </p:oleObj>
              </mc:Choice>
              <mc:Fallback>
                <p:oleObj name="Equation" r:id="rId2" imgW="1447560" imgH="203040" progId="Equation.3">
                  <p:embed/>
                  <p:pic>
                    <p:nvPicPr>
                      <p:cNvPr id="0" name=""/>
                      <p:cNvPicPr>
                        <a:picLocks noChangeAspect="1" noChangeArrowheads="1"/>
                      </p:cNvPicPr>
                      <p:nvPr/>
                    </p:nvPicPr>
                    <p:blipFill>
                      <a:blip r:embed="rId3"/>
                      <a:srcRect/>
                      <a:stretch>
                        <a:fillRect/>
                      </a:stretch>
                    </p:blipFill>
                    <p:spPr bwMode="auto">
                      <a:xfrm>
                        <a:off x="4384675" y="2882618"/>
                        <a:ext cx="327025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1866900" y="3943075"/>
            <a:ext cx="8305800"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The range doesn’t take into consideration the number of points in between the lowest and the highest value.</a:t>
            </a:r>
          </a:p>
        </p:txBody>
      </p:sp>
    </p:spTree>
    <p:extLst>
      <p:ext uri="{BB962C8B-B14F-4D97-AF65-F5344CB8AC3E}">
        <p14:creationId xmlns:p14="http://schemas.microsoft.com/office/powerpoint/2010/main" val="25363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914400"/>
            <a:ext cx="8610910" cy="3046988"/>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Elementary Statistical Methods</a:t>
            </a:r>
          </a:p>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Chapter 3</a:t>
            </a:r>
          </a:p>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Data Description</a:t>
            </a:r>
          </a:p>
          <a:p>
            <a:pPr algn="ctr"/>
            <a:r>
              <a:rPr lang="en-US" sz="4800" b="1" dirty="0">
                <a:ln w="11430">
                  <a:solidFill>
                    <a:schemeClr val="accent6">
                      <a:lumMod val="75000"/>
                    </a:schemeClr>
                  </a:solidFill>
                </a:ln>
                <a:solidFill>
                  <a:schemeClr val="tx1"/>
                </a:solidFill>
                <a:effectLst>
                  <a:outerShdw blurRad="50800" dist="39000" dir="5460000" algn="tl">
                    <a:srgbClr val="000000">
                      <a:alpha val="38000"/>
                    </a:srgbClr>
                  </a:outerShdw>
                </a:effectLst>
              </a:rPr>
              <a:t>(Numerical Summary of Data)</a:t>
            </a:r>
          </a:p>
        </p:txBody>
      </p:sp>
      <p:sp>
        <p:nvSpPr>
          <p:cNvPr id="3" name="TextBox 2">
            <a:extLst>
              <a:ext uri="{FF2B5EF4-FFF2-40B4-BE49-F238E27FC236}">
                <a16:creationId xmlns:a16="http://schemas.microsoft.com/office/drawing/2014/main" id="{7C6D54C0-AB00-4ED8-B090-F1BFBA94C206}"/>
              </a:ext>
            </a:extLst>
          </p:cNvPr>
          <p:cNvSpPr txBox="1"/>
          <p:nvPr/>
        </p:nvSpPr>
        <p:spPr>
          <a:xfrm>
            <a:off x="4042701" y="4685740"/>
            <a:ext cx="3878306" cy="1754326"/>
          </a:xfrm>
          <a:prstGeom prst="rect">
            <a:avLst/>
          </a:prstGeom>
          <a:noFill/>
        </p:spPr>
        <p:txBody>
          <a:bodyPr wrap="none" rtlCol="0">
            <a:spAutoFit/>
          </a:bodyPr>
          <a:lstStyle/>
          <a:p>
            <a:pPr algn="ctr"/>
            <a:r>
              <a:rPr lang="en-US" sz="3600" b="1" dirty="0">
                <a:effectLst>
                  <a:outerShdw blurRad="38100" dist="38100" dir="2700000" algn="tl">
                    <a:srgbClr val="000000">
                      <a:alpha val="43137"/>
                    </a:srgbClr>
                  </a:outerShdw>
                </a:effectLst>
              </a:rPr>
              <a:t>Slides are made by </a:t>
            </a:r>
          </a:p>
          <a:p>
            <a:pPr algn="ctr"/>
            <a:r>
              <a:rPr lang="en-US" sz="3600" b="1" dirty="0">
                <a:solidFill>
                  <a:srgbClr val="FF0000"/>
                </a:solidFill>
                <a:effectLst>
                  <a:outerShdw blurRad="38100" dist="38100" dir="2700000" algn="tl">
                    <a:srgbClr val="000000">
                      <a:alpha val="43137"/>
                    </a:srgbClr>
                  </a:outerShdw>
                </a:effectLst>
              </a:rPr>
              <a:t>Tamer Oraby</a:t>
            </a:r>
          </a:p>
          <a:p>
            <a:pPr algn="ctr"/>
            <a:r>
              <a:rPr lang="en-US" sz="3600" b="1" dirty="0">
                <a:solidFill>
                  <a:srgbClr val="002060"/>
                </a:solidFill>
                <a:effectLst>
                  <a:outerShdw blurRad="38100" dist="38100" dir="2700000" algn="tl">
                    <a:srgbClr val="000000">
                      <a:alpha val="43137"/>
                    </a:srgbClr>
                  </a:outerShdw>
                </a:effectLst>
              </a:rPr>
              <a:t>UTRGV</a:t>
            </a:r>
          </a:p>
        </p:txBody>
      </p:sp>
    </p:spTree>
    <p:extLst>
      <p:ext uri="{BB962C8B-B14F-4D97-AF65-F5344CB8AC3E}">
        <p14:creationId xmlns:p14="http://schemas.microsoft.com/office/powerpoint/2010/main" val="7803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5314" y="874577"/>
            <a:ext cx="388620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2. Deviation from the mean</a:t>
            </a:r>
          </a:p>
        </p:txBody>
      </p:sp>
      <p:graphicFrame>
        <p:nvGraphicFramePr>
          <p:cNvPr id="7172" name="Object 4"/>
          <p:cNvGraphicFramePr>
            <a:graphicFrameLocks noChangeAspect="1"/>
          </p:cNvGraphicFramePr>
          <p:nvPr>
            <p:extLst>
              <p:ext uri="{D42A27DB-BD31-4B8C-83A1-F6EECF244321}">
                <p14:modId xmlns:p14="http://schemas.microsoft.com/office/powerpoint/2010/main" val="3808525640"/>
              </p:ext>
            </p:extLst>
          </p:nvPr>
        </p:nvGraphicFramePr>
        <p:xfrm>
          <a:off x="3351139" y="5425503"/>
          <a:ext cx="3671888" cy="944563"/>
        </p:xfrm>
        <a:graphic>
          <a:graphicData uri="http://schemas.openxmlformats.org/presentationml/2006/ole">
            <mc:AlternateContent xmlns:mc="http://schemas.openxmlformats.org/markup-compatibility/2006">
              <mc:Choice xmlns:v="urn:schemas-microsoft-com:vml" Requires="v">
                <p:oleObj name="Equation" r:id="rId2" imgW="1625400" imgH="431640" progId="Equation.3">
                  <p:embed/>
                </p:oleObj>
              </mc:Choice>
              <mc:Fallback>
                <p:oleObj name="Equation" r:id="rId2" imgW="1625400" imgH="431640" progId="Equation.3">
                  <p:embed/>
                  <p:pic>
                    <p:nvPicPr>
                      <p:cNvPr id="0" name=""/>
                      <p:cNvPicPr>
                        <a:picLocks noChangeAspect="1" noChangeArrowheads="1"/>
                      </p:cNvPicPr>
                      <p:nvPr/>
                    </p:nvPicPr>
                    <p:blipFill>
                      <a:blip r:embed="rId3"/>
                      <a:srcRect/>
                      <a:stretch>
                        <a:fillRect/>
                      </a:stretch>
                    </p:blipFill>
                    <p:spPr bwMode="auto">
                      <a:xfrm>
                        <a:off x="3351139" y="5425503"/>
                        <a:ext cx="3671888" cy="944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Straight Arrow Connector 12"/>
          <p:cNvCxnSpPr/>
          <p:nvPr/>
        </p:nvCxnSpPr>
        <p:spPr>
          <a:xfrm rot="16200000" flipH="1">
            <a:off x="5322913" y="3520478"/>
            <a:ext cx="19050" cy="3063240"/>
          </a:xfrm>
          <a:prstGeom prst="straightConnector1">
            <a:avLst/>
          </a:prstGeom>
          <a:ln w="19050">
            <a:solidFill>
              <a:sysClr val="windowText" lastClr="000000"/>
            </a:solidFill>
            <a:tailEnd type="none"/>
          </a:ln>
        </p:spPr>
        <p:style>
          <a:lnRef idx="1">
            <a:schemeClr val="accent1"/>
          </a:lnRef>
          <a:fillRef idx="0">
            <a:schemeClr val="accent1"/>
          </a:fillRef>
          <a:effectRef idx="0">
            <a:schemeClr val="accent1"/>
          </a:effectRef>
          <a:fontRef idx="minor">
            <a:schemeClr val="tx1"/>
          </a:fontRef>
        </p:style>
      </p:cxnSp>
      <p:sp>
        <p:nvSpPr>
          <p:cNvPr id="18" name="TextBox 6"/>
          <p:cNvSpPr txBox="1"/>
          <p:nvPr/>
        </p:nvSpPr>
        <p:spPr>
          <a:xfrm>
            <a:off x="3672230" y="503304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latin typeface="Arial" panose="020B0604020202020204" pitchFamily="34" charset="0"/>
                <a:cs typeface="Arial" panose="020B0604020202020204" pitchFamily="34" charset="0"/>
              </a:rPr>
              <a:t>3</a:t>
            </a:r>
          </a:p>
        </p:txBody>
      </p:sp>
      <p:sp>
        <p:nvSpPr>
          <p:cNvPr id="19" name="TextBox 7"/>
          <p:cNvSpPr txBox="1"/>
          <p:nvPr/>
        </p:nvSpPr>
        <p:spPr>
          <a:xfrm>
            <a:off x="4272305" y="503304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latin typeface="Arial" panose="020B0604020202020204" pitchFamily="34" charset="0"/>
                <a:cs typeface="Arial" panose="020B0604020202020204" pitchFamily="34" charset="0"/>
              </a:rPr>
              <a:t>4</a:t>
            </a:r>
          </a:p>
        </p:txBody>
      </p:sp>
      <p:sp>
        <p:nvSpPr>
          <p:cNvPr id="20" name="TextBox 8"/>
          <p:cNvSpPr txBox="1"/>
          <p:nvPr/>
        </p:nvSpPr>
        <p:spPr>
          <a:xfrm>
            <a:off x="4881905" y="503304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5</a:t>
            </a:r>
          </a:p>
        </p:txBody>
      </p:sp>
      <p:sp>
        <p:nvSpPr>
          <p:cNvPr id="21" name="TextBox 9"/>
          <p:cNvSpPr txBox="1"/>
          <p:nvPr/>
        </p:nvSpPr>
        <p:spPr>
          <a:xfrm>
            <a:off x="5510555" y="5042571"/>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6</a:t>
            </a:r>
          </a:p>
        </p:txBody>
      </p:sp>
      <p:sp>
        <p:nvSpPr>
          <p:cNvPr id="22" name="TextBox 10"/>
          <p:cNvSpPr txBox="1"/>
          <p:nvPr/>
        </p:nvSpPr>
        <p:spPr>
          <a:xfrm>
            <a:off x="6110630" y="5061621"/>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7</a:t>
            </a:r>
          </a:p>
        </p:txBody>
      </p:sp>
      <p:sp>
        <p:nvSpPr>
          <p:cNvPr id="23" name="Oval 22"/>
          <p:cNvSpPr/>
          <p:nvPr/>
        </p:nvSpPr>
        <p:spPr>
          <a:xfrm>
            <a:off x="3748429" y="4861596"/>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cxnSp>
        <p:nvCxnSpPr>
          <p:cNvPr id="24" name="Straight Connector 23"/>
          <p:cNvCxnSpPr/>
          <p:nvPr/>
        </p:nvCxnSpPr>
        <p:spPr>
          <a:xfrm rot="5400000">
            <a:off x="4867620" y="4504409"/>
            <a:ext cx="1057275" cy="15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48579" y="4861596"/>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sp>
        <p:nvSpPr>
          <p:cNvPr id="26" name="Oval 25"/>
          <p:cNvSpPr/>
          <p:nvPr/>
        </p:nvSpPr>
        <p:spPr>
          <a:xfrm>
            <a:off x="4948579" y="4413921"/>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sp>
        <p:nvSpPr>
          <p:cNvPr id="27" name="Oval 26"/>
          <p:cNvSpPr/>
          <p:nvPr/>
        </p:nvSpPr>
        <p:spPr>
          <a:xfrm>
            <a:off x="6186829" y="4890172"/>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sp>
        <p:nvSpPr>
          <p:cNvPr id="28" name="TextBox 19"/>
          <p:cNvSpPr txBox="1"/>
          <p:nvPr/>
        </p:nvSpPr>
        <p:spPr>
          <a:xfrm>
            <a:off x="6710705" y="505209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latin typeface="Arial" panose="020B0604020202020204" pitchFamily="34" charset="0"/>
                <a:cs typeface="Arial" panose="020B0604020202020204" pitchFamily="34" charset="0"/>
              </a:rPr>
              <a:t>8</a:t>
            </a:r>
          </a:p>
        </p:txBody>
      </p:sp>
      <p:sp>
        <p:nvSpPr>
          <p:cNvPr id="29" name="Oval 28"/>
          <p:cNvSpPr/>
          <p:nvPr/>
        </p:nvSpPr>
        <p:spPr>
          <a:xfrm>
            <a:off x="6777379" y="4890172"/>
            <a:ext cx="133350"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000">
              <a:latin typeface="Arial" panose="020B0604020202020204" pitchFamily="34" charset="0"/>
              <a:cs typeface="Arial" panose="020B0604020202020204" pitchFamily="34" charset="0"/>
            </a:endParaRPr>
          </a:p>
        </p:txBody>
      </p:sp>
      <p:cxnSp>
        <p:nvCxnSpPr>
          <p:cNvPr id="30" name="Straight Arrow Connector 29"/>
          <p:cNvCxnSpPr>
            <a:cxnSpLocks/>
          </p:cNvCxnSpPr>
          <p:nvPr/>
        </p:nvCxnSpPr>
        <p:spPr>
          <a:xfrm flipV="1">
            <a:off x="5377205" y="4718722"/>
            <a:ext cx="809624" cy="9524"/>
          </a:xfrm>
          <a:prstGeom prst="straightConnector1">
            <a:avLst/>
          </a:prstGeom>
          <a:ln w="28575">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6"/>
          </p:cNvCxnSpPr>
          <p:nvPr/>
        </p:nvCxnSpPr>
        <p:spPr>
          <a:xfrm>
            <a:off x="5081930" y="4466308"/>
            <a:ext cx="314325" cy="15876"/>
          </a:xfrm>
          <a:prstGeom prst="straightConnector1">
            <a:avLst/>
          </a:prstGeom>
          <a:ln w="28575">
            <a:solidFill>
              <a:srgbClr val="6600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081930" y="4923508"/>
            <a:ext cx="314325" cy="15876"/>
          </a:xfrm>
          <a:prstGeom prst="straightConnector1">
            <a:avLst/>
          </a:prstGeom>
          <a:ln w="28575">
            <a:solidFill>
              <a:srgbClr val="6600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415305" y="4347246"/>
            <a:ext cx="1457325" cy="476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786529" y="4113883"/>
            <a:ext cx="1581150" cy="14288"/>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44"/>
          <p:cNvSpPr txBox="1"/>
          <p:nvPr/>
        </p:nvSpPr>
        <p:spPr>
          <a:xfrm>
            <a:off x="5967753" y="3977842"/>
            <a:ext cx="585509" cy="35035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rgbClr val="FF0000"/>
                </a:solidFill>
                <a:latin typeface="Arial" panose="020B0604020202020204" pitchFamily="34" charset="0"/>
                <a:cs typeface="Arial" panose="020B0604020202020204" pitchFamily="34" charset="0"/>
              </a:rPr>
              <a:t>2.4</a:t>
            </a:r>
          </a:p>
        </p:txBody>
      </p:sp>
      <p:sp>
        <p:nvSpPr>
          <p:cNvPr id="36" name="TextBox 45"/>
          <p:cNvSpPr txBox="1"/>
          <p:nvPr/>
        </p:nvSpPr>
        <p:spPr>
          <a:xfrm>
            <a:off x="5513274" y="4380583"/>
            <a:ext cx="600076" cy="33813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chemeClr val="accent6">
                    <a:lumMod val="75000"/>
                  </a:schemeClr>
                </a:solidFill>
                <a:latin typeface="Arial" panose="020B0604020202020204" pitchFamily="34" charset="0"/>
                <a:cs typeface="Arial" panose="020B0604020202020204" pitchFamily="34" charset="0"/>
              </a:rPr>
              <a:t>1.4</a:t>
            </a:r>
          </a:p>
        </p:txBody>
      </p:sp>
      <p:sp>
        <p:nvSpPr>
          <p:cNvPr id="37" name="TextBox 46"/>
          <p:cNvSpPr txBox="1"/>
          <p:nvPr/>
        </p:nvSpPr>
        <p:spPr>
          <a:xfrm>
            <a:off x="4217713" y="3732906"/>
            <a:ext cx="809209" cy="3175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chemeClr val="bg2">
                    <a:lumMod val="50000"/>
                  </a:schemeClr>
                </a:solidFill>
                <a:latin typeface="Arial" panose="020B0604020202020204" pitchFamily="34" charset="0"/>
                <a:cs typeface="Arial" panose="020B0604020202020204" pitchFamily="34" charset="0"/>
              </a:rPr>
              <a:t>- 2.6</a:t>
            </a:r>
          </a:p>
        </p:txBody>
      </p:sp>
      <p:sp>
        <p:nvSpPr>
          <p:cNvPr id="38" name="TextBox 47"/>
          <p:cNvSpPr txBox="1"/>
          <p:nvPr/>
        </p:nvSpPr>
        <p:spPr>
          <a:xfrm>
            <a:off x="4777529" y="4549652"/>
            <a:ext cx="952500" cy="2910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rgbClr val="6600CC"/>
                </a:solidFill>
                <a:latin typeface="Arial" panose="020B0604020202020204" pitchFamily="34" charset="0"/>
                <a:cs typeface="Arial" panose="020B0604020202020204" pitchFamily="34" charset="0"/>
              </a:rPr>
              <a:t>- 0.6</a:t>
            </a:r>
          </a:p>
        </p:txBody>
      </p:sp>
      <p:sp>
        <p:nvSpPr>
          <p:cNvPr id="39" name="TextBox 48"/>
          <p:cNvSpPr txBox="1"/>
          <p:nvPr/>
        </p:nvSpPr>
        <p:spPr>
          <a:xfrm>
            <a:off x="4805974" y="4084489"/>
            <a:ext cx="800244" cy="2857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rgbClr val="6600CC"/>
                </a:solidFill>
                <a:latin typeface="Arial" panose="020B0604020202020204" pitchFamily="34" charset="0"/>
                <a:cs typeface="Arial" panose="020B0604020202020204" pitchFamily="34" charset="0"/>
              </a:rPr>
              <a:t>- 0.6</a:t>
            </a:r>
          </a:p>
        </p:txBody>
      </p:sp>
      <p:sp>
        <p:nvSpPr>
          <p:cNvPr id="41" name="TextBox 40"/>
          <p:cNvSpPr txBox="1"/>
          <p:nvPr/>
        </p:nvSpPr>
        <p:spPr>
          <a:xfrm>
            <a:off x="1042913" y="2033710"/>
            <a:ext cx="1018919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drawn from a population are given by 3, 8, 7, 5, 5 years. Find the total deviation from the mean.</a:t>
            </a:r>
          </a:p>
        </p:txBody>
      </p:sp>
      <p:sp>
        <p:nvSpPr>
          <p:cNvPr id="42" name="TextBox 41"/>
          <p:cNvSpPr txBox="1"/>
          <p:nvPr/>
        </p:nvSpPr>
        <p:spPr>
          <a:xfrm>
            <a:off x="1042914" y="1566809"/>
            <a:ext cx="1480930"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000" dirty="0">
                <a:solidFill>
                  <a:schemeClr val="tx1"/>
                </a:solidFill>
                <a:latin typeface="Arial" panose="020B0604020202020204" pitchFamily="34" charset="0"/>
                <a:cs typeface="Arial" panose="020B0604020202020204" pitchFamily="34" charset="0"/>
              </a:rPr>
              <a:t>Example :</a:t>
            </a:r>
          </a:p>
        </p:txBody>
      </p:sp>
      <p:graphicFrame>
        <p:nvGraphicFramePr>
          <p:cNvPr id="44" name="Object 43"/>
          <p:cNvGraphicFramePr>
            <a:graphicFrameLocks noChangeAspect="1"/>
          </p:cNvGraphicFramePr>
          <p:nvPr>
            <p:extLst>
              <p:ext uri="{D42A27DB-BD31-4B8C-83A1-F6EECF244321}">
                <p14:modId xmlns:p14="http://schemas.microsoft.com/office/powerpoint/2010/main" val="2385845790"/>
              </p:ext>
            </p:extLst>
          </p:nvPr>
        </p:nvGraphicFramePr>
        <p:xfrm>
          <a:off x="4853330" y="3534446"/>
          <a:ext cx="1128713" cy="381000"/>
        </p:xfrm>
        <a:graphic>
          <a:graphicData uri="http://schemas.openxmlformats.org/presentationml/2006/ole">
            <mc:AlternateContent xmlns:mc="http://schemas.openxmlformats.org/markup-compatibility/2006">
              <mc:Choice xmlns:v="urn:schemas-microsoft-com:vml" Requires="v">
                <p:oleObj name="Equation" r:id="rId4" imgW="469800" imgH="203040" progId="Equation.3">
                  <p:embed/>
                </p:oleObj>
              </mc:Choice>
              <mc:Fallback>
                <p:oleObj name="Equation" r:id="rId4" imgW="4698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330" y="3534446"/>
                        <a:ext cx="11287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16932961"/>
              </p:ext>
            </p:extLst>
          </p:nvPr>
        </p:nvGraphicFramePr>
        <p:xfrm>
          <a:off x="7035144" y="5650200"/>
          <a:ext cx="596158" cy="439275"/>
        </p:xfrm>
        <a:graphic>
          <a:graphicData uri="http://schemas.openxmlformats.org/presentationml/2006/ole">
            <mc:AlternateContent xmlns:mc="http://schemas.openxmlformats.org/markup-compatibility/2006">
              <mc:Choice xmlns:v="urn:schemas-microsoft-com:vml" Requires="v">
                <p:oleObj name="Equation" r:id="rId6" imgW="241200" imgH="177480" progId="Equation.3">
                  <p:embed/>
                </p:oleObj>
              </mc:Choice>
              <mc:Fallback>
                <p:oleObj name="Equation" r:id="rId6" imgW="241200" imgH="177480" progId="Equation.3">
                  <p:embed/>
                  <p:pic>
                    <p:nvPicPr>
                      <p:cNvPr id="0" name=""/>
                      <p:cNvPicPr/>
                      <p:nvPr/>
                    </p:nvPicPr>
                    <p:blipFill>
                      <a:blip r:embed="rId7"/>
                      <a:stretch>
                        <a:fillRect/>
                      </a:stretch>
                    </p:blipFill>
                    <p:spPr>
                      <a:xfrm>
                        <a:off x="7035144" y="5650200"/>
                        <a:ext cx="596158" cy="43927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136246335"/>
              </p:ext>
            </p:extLst>
          </p:nvPr>
        </p:nvGraphicFramePr>
        <p:xfrm>
          <a:off x="3881364" y="2926778"/>
          <a:ext cx="2992438" cy="598488"/>
        </p:xfrm>
        <a:graphic>
          <a:graphicData uri="http://schemas.openxmlformats.org/presentationml/2006/ole">
            <mc:AlternateContent xmlns:mc="http://schemas.openxmlformats.org/markup-compatibility/2006">
              <mc:Choice xmlns:v="urn:schemas-microsoft-com:vml" Requires="v">
                <p:oleObj name="Equation" r:id="rId8" imgW="1206360" imgH="241200" progId="Equation.3">
                  <p:embed/>
                </p:oleObj>
              </mc:Choice>
              <mc:Fallback>
                <p:oleObj name="Equation" r:id="rId8" imgW="1206360" imgH="241200" progId="Equation.3">
                  <p:embed/>
                  <p:pic>
                    <p:nvPicPr>
                      <p:cNvPr id="0" name=""/>
                      <p:cNvPicPr/>
                      <p:nvPr/>
                    </p:nvPicPr>
                    <p:blipFill>
                      <a:blip r:embed="rId9"/>
                      <a:stretch>
                        <a:fillRect/>
                      </a:stretch>
                    </p:blipFill>
                    <p:spPr>
                      <a:xfrm>
                        <a:off x="3881364" y="2926778"/>
                        <a:ext cx="2992438" cy="5984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61DAE1D-6CBC-4096-A3BA-E97849BE843E}"/>
              </a:ext>
            </a:extLst>
          </p:cNvPr>
          <p:cNvSpPr txBox="1"/>
          <p:nvPr/>
        </p:nvSpPr>
        <p:spPr>
          <a:xfrm>
            <a:off x="8153400" y="5650200"/>
            <a:ext cx="3962400" cy="369332"/>
          </a:xfrm>
          <a:prstGeom prst="rect">
            <a:avLst/>
          </a:prstGeom>
          <a:noFill/>
        </p:spPr>
        <p:txBody>
          <a:bodyPr wrap="square" rtlCol="0">
            <a:spAutoFit/>
          </a:bodyPr>
          <a:lstStyle/>
          <a:p>
            <a:r>
              <a:rPr lang="en-US" dirty="0">
                <a:solidFill>
                  <a:srgbClr val="FF0000"/>
                </a:solidFill>
              </a:rPr>
              <a:t>Always and not just in this example </a:t>
            </a:r>
          </a:p>
        </p:txBody>
      </p:sp>
      <p:cxnSp>
        <p:nvCxnSpPr>
          <p:cNvPr id="7" name="Straight Arrow Connector 6">
            <a:extLst>
              <a:ext uri="{FF2B5EF4-FFF2-40B4-BE49-F238E27FC236}">
                <a16:creationId xmlns:a16="http://schemas.microsoft.com/office/drawing/2014/main" id="{15179720-1462-457B-8AC7-C0F79662F97E}"/>
              </a:ext>
            </a:extLst>
          </p:cNvPr>
          <p:cNvCxnSpPr/>
          <p:nvPr/>
        </p:nvCxnSpPr>
        <p:spPr>
          <a:xfrm>
            <a:off x="3672230" y="6181725"/>
            <a:ext cx="545483" cy="32385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D7739F-45C9-4A0F-B94D-17511EBF53D8}"/>
              </a:ext>
            </a:extLst>
          </p:cNvPr>
          <p:cNvSpPr txBox="1"/>
          <p:nvPr/>
        </p:nvSpPr>
        <p:spPr>
          <a:xfrm flipH="1">
            <a:off x="4113562" y="6426538"/>
            <a:ext cx="5125687" cy="369332"/>
          </a:xfrm>
          <a:prstGeom prst="rect">
            <a:avLst/>
          </a:prstGeom>
          <a:noFill/>
        </p:spPr>
        <p:txBody>
          <a:bodyPr wrap="square" rtlCol="0">
            <a:spAutoFit/>
          </a:bodyPr>
          <a:lstStyle/>
          <a:p>
            <a:r>
              <a:rPr lang="en-US" dirty="0">
                <a:solidFill>
                  <a:schemeClr val="accent6">
                    <a:lumMod val="75000"/>
                  </a:schemeClr>
                </a:solidFill>
              </a:rPr>
              <a:t>Means sum; it is an uppercase Greek letter Sigma</a:t>
            </a:r>
          </a:p>
        </p:txBody>
      </p:sp>
    </p:spTree>
    <p:extLst>
      <p:ext uri="{BB962C8B-B14F-4D97-AF65-F5344CB8AC3E}">
        <p14:creationId xmlns:p14="http://schemas.microsoft.com/office/powerpoint/2010/main" val="10677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edge">
                                      <p:cBhvr>
                                        <p:cTn id="41" dur="500"/>
                                        <p:tgtEl>
                                          <p:spTgt spid="23"/>
                                        </p:tgtEl>
                                      </p:cBhvr>
                                    </p:animEffect>
                                  </p:childTnLst>
                                </p:cTn>
                              </p:par>
                            </p:childTnLst>
                          </p:cTn>
                        </p:par>
                        <p:par>
                          <p:cTn id="42" fill="hold">
                            <p:stCondLst>
                              <p:cond delay="500"/>
                            </p:stCondLst>
                            <p:childTnLst>
                              <p:par>
                                <p:cTn id="43" presetID="20"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edge">
                                      <p:cBhvr>
                                        <p:cTn id="45" dur="500"/>
                                        <p:tgtEl>
                                          <p:spTgt spid="25"/>
                                        </p:tgtEl>
                                      </p:cBhvr>
                                    </p:animEffect>
                                  </p:childTnLst>
                                </p:cTn>
                              </p:par>
                            </p:childTnLst>
                          </p:cTn>
                        </p:par>
                        <p:par>
                          <p:cTn id="46" fill="hold">
                            <p:stCondLst>
                              <p:cond delay="1000"/>
                            </p:stCondLst>
                            <p:childTnLst>
                              <p:par>
                                <p:cTn id="47" presetID="2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edge">
                                      <p:cBhvr>
                                        <p:cTn id="49" dur="500"/>
                                        <p:tgtEl>
                                          <p:spTgt spid="26"/>
                                        </p:tgtEl>
                                      </p:cBhvr>
                                    </p:animEffect>
                                  </p:childTnLst>
                                </p:cTn>
                              </p:par>
                            </p:childTnLst>
                          </p:cTn>
                        </p:par>
                        <p:par>
                          <p:cTn id="50" fill="hold">
                            <p:stCondLst>
                              <p:cond delay="1500"/>
                            </p:stCondLst>
                            <p:childTnLst>
                              <p:par>
                                <p:cTn id="51" presetID="20"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edge">
                                      <p:cBhvr>
                                        <p:cTn id="53" dur="500"/>
                                        <p:tgtEl>
                                          <p:spTgt spid="27"/>
                                        </p:tgtEl>
                                      </p:cBhvr>
                                    </p:animEffect>
                                  </p:childTnLst>
                                </p:cTn>
                              </p:par>
                            </p:childTnLst>
                          </p:cTn>
                        </p:par>
                        <p:par>
                          <p:cTn id="54" fill="hold">
                            <p:stCondLst>
                              <p:cond delay="2000"/>
                            </p:stCondLst>
                            <p:childTnLst>
                              <p:par>
                                <p:cTn id="55" presetID="20" presetClass="entr" presetSubtype="0"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edg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500" fill="hold"/>
                                        <p:tgtEl>
                                          <p:spTgt spid="44"/>
                                        </p:tgtEl>
                                        <p:attrNameLst>
                                          <p:attrName>ppt_x</p:attrName>
                                        </p:attrNameLst>
                                      </p:cBhvr>
                                      <p:tavLst>
                                        <p:tav tm="0">
                                          <p:val>
                                            <p:strVal val="#ppt_x"/>
                                          </p:val>
                                        </p:tav>
                                        <p:tav tm="100000">
                                          <p:val>
                                            <p:strVal val="#ppt_x"/>
                                          </p:val>
                                        </p:tav>
                                      </p:tavLst>
                                    </p:anim>
                                    <p:anim calcmode="lin" valueType="num">
                                      <p:cBhvr additive="base">
                                        <p:cTn id="69"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ox(in)">
                                      <p:cBhvr>
                                        <p:cTn id="78" dur="500"/>
                                        <p:tgtEl>
                                          <p:spTgt spid="34"/>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box(in)">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box(in)">
                                      <p:cBhvr>
                                        <p:cTn id="86" dur="500"/>
                                        <p:tgtEl>
                                          <p:spTgt spid="32"/>
                                        </p:tgtEl>
                                      </p:cBhvr>
                                    </p:animEffect>
                                  </p:childTnLst>
                                </p:cTn>
                              </p:par>
                              <p:par>
                                <p:cTn id="87" presetID="4" presetClass="entr" presetSubtype="16"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box(in)">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4" presetClass="entr" presetSubtype="16" fill="hold"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ox(in)">
                                      <p:cBhvr>
                                        <p:cTn id="94" dur="500"/>
                                        <p:tgtEl>
                                          <p:spTgt spid="31"/>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ox(in)">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box(in)">
                                      <p:cBhvr>
                                        <p:cTn id="102" dur="500"/>
                                        <p:tgtEl>
                                          <p:spTgt spid="30"/>
                                        </p:tgtEl>
                                      </p:cBhvr>
                                    </p:animEffect>
                                  </p:childTnLst>
                                </p:cTn>
                              </p:par>
                              <p:par>
                                <p:cTn id="103" presetID="4" presetClass="entr" presetSubtype="16"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box(in)">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box(in)">
                                      <p:cBhvr>
                                        <p:cTn id="110" dur="500"/>
                                        <p:tgtEl>
                                          <p:spTgt spid="33"/>
                                        </p:tgtEl>
                                      </p:cBhvr>
                                    </p:animEffect>
                                  </p:childTnLst>
                                </p:cTn>
                              </p:par>
                              <p:par>
                                <p:cTn id="111" presetID="4" presetClass="entr" presetSubtype="16"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box(in)">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4" presetClass="entr" presetSubtype="16" fill="hold" nodeType="clickEffect">
                                  <p:stCondLst>
                                    <p:cond delay="0"/>
                                  </p:stCondLst>
                                  <p:childTnLst>
                                    <p:set>
                                      <p:cBhvr>
                                        <p:cTn id="117" dur="1" fill="hold">
                                          <p:stCondLst>
                                            <p:cond delay="0"/>
                                          </p:stCondLst>
                                        </p:cTn>
                                        <p:tgtEl>
                                          <p:spTgt spid="7172"/>
                                        </p:tgtEl>
                                        <p:attrNameLst>
                                          <p:attrName>style.visibility</p:attrName>
                                        </p:attrNameLst>
                                      </p:cBhvr>
                                      <p:to>
                                        <p:strVal val="visible"/>
                                      </p:to>
                                    </p:set>
                                    <p:animEffect transition="in" filter="box(in)">
                                      <p:cBhvr>
                                        <p:cTn id="118" dur="500"/>
                                        <p:tgtEl>
                                          <p:spTgt spid="717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par>
                          <p:cTn id="124" fill="hold">
                            <p:stCondLst>
                              <p:cond delay="500"/>
                            </p:stCondLst>
                            <p:childTnLst>
                              <p:par>
                                <p:cTn id="125" presetID="22" presetClass="entr" presetSubtype="1"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wipe(up)">
                                      <p:cBhvr>
                                        <p:cTn id="127" dur="500"/>
                                        <p:tgtEl>
                                          <p:spTgt spid="8"/>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wipe(left)">
                                      <p:cBhvr>
                                        <p:cTn id="1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animBg="1"/>
      <p:bldP spid="25" grpId="0" animBg="1"/>
      <p:bldP spid="26" grpId="0" animBg="1"/>
      <p:bldP spid="27" grpId="0" animBg="1"/>
      <p:bldP spid="28" grpId="0"/>
      <p:bldP spid="29" grpId="0" animBg="1"/>
      <p:bldP spid="35" grpId="0"/>
      <p:bldP spid="36" grpId="0"/>
      <p:bldP spid="37" grpId="0"/>
      <p:bldP spid="38" grpId="0"/>
      <p:bldP spid="39" grpId="0"/>
      <p:bldP spid="41" grpId="0"/>
      <p:bldP spid="42" grpId="0" animBg="1"/>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5314" y="509521"/>
            <a:ext cx="1874839"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3. Variance</a:t>
            </a:r>
          </a:p>
        </p:txBody>
      </p:sp>
      <p:sp>
        <p:nvSpPr>
          <p:cNvPr id="4" name="Rectangle 3"/>
          <p:cNvSpPr/>
          <p:nvPr/>
        </p:nvSpPr>
        <p:spPr>
          <a:xfrm>
            <a:off x="856003" y="3216337"/>
            <a:ext cx="19050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 squared</a:t>
            </a:r>
          </a:p>
        </p:txBody>
      </p:sp>
      <p:sp>
        <p:nvSpPr>
          <p:cNvPr id="6" name="Rectangle 5"/>
          <p:cNvSpPr/>
          <p:nvPr/>
        </p:nvSpPr>
        <p:spPr>
          <a:xfrm>
            <a:off x="11038572" y="1819902"/>
            <a:ext cx="12954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(unit)</a:t>
            </a:r>
            <a:r>
              <a:rPr lang="en-US" sz="2400" baseline="30000" dirty="0">
                <a:latin typeface="Arial" panose="020B0604020202020204" pitchFamily="34" charset="0"/>
                <a:cs typeface="Arial" panose="020B0604020202020204" pitchFamily="34" charset="0"/>
              </a:rPr>
              <a:t>2</a:t>
            </a:r>
          </a:p>
        </p:txBody>
      </p:sp>
      <p:sp>
        <p:nvSpPr>
          <p:cNvPr id="7" name="TextBox 6"/>
          <p:cNvSpPr txBox="1"/>
          <p:nvPr/>
        </p:nvSpPr>
        <p:spPr>
          <a:xfrm>
            <a:off x="1195314" y="4014721"/>
            <a:ext cx="325596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4. Standard deviation</a:t>
            </a:r>
          </a:p>
        </p:txBody>
      </p:sp>
      <p:graphicFrame>
        <p:nvGraphicFramePr>
          <p:cNvPr id="9220" name="Object 4"/>
          <p:cNvGraphicFramePr>
            <a:graphicFrameLocks noChangeAspect="1"/>
          </p:cNvGraphicFramePr>
          <p:nvPr>
            <p:extLst>
              <p:ext uri="{D42A27DB-BD31-4B8C-83A1-F6EECF244321}">
                <p14:modId xmlns:p14="http://schemas.microsoft.com/office/powerpoint/2010/main" val="394973127"/>
              </p:ext>
            </p:extLst>
          </p:nvPr>
        </p:nvGraphicFramePr>
        <p:xfrm>
          <a:off x="6051008" y="5649098"/>
          <a:ext cx="1427163" cy="630238"/>
        </p:xfrm>
        <a:graphic>
          <a:graphicData uri="http://schemas.openxmlformats.org/presentationml/2006/ole">
            <mc:AlternateContent xmlns:mc="http://schemas.openxmlformats.org/markup-compatibility/2006">
              <mc:Choice xmlns:v="urn:schemas-microsoft-com:vml" Requires="v">
                <p:oleObj name="Equation" r:id="rId2" imgW="507960" imgH="228600" progId="Equation.3">
                  <p:embed/>
                </p:oleObj>
              </mc:Choice>
              <mc:Fallback>
                <p:oleObj name="Equation" r:id="rId2" imgW="50796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008" y="5649098"/>
                        <a:ext cx="1427163" cy="63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8007612" y="4717096"/>
            <a:ext cx="3169864"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(same unit as of data)</a:t>
            </a:r>
            <a:endParaRPr lang="en-US" sz="2400" baseline="30000" dirty="0">
              <a:latin typeface="Arial" panose="020B0604020202020204" pitchFamily="34" charset="0"/>
              <a:cs typeface="Arial" panose="020B0604020202020204" pitchFamily="34" charset="0"/>
            </a:endParaRPr>
          </a:p>
        </p:txBody>
      </p:sp>
      <p:sp>
        <p:nvSpPr>
          <p:cNvPr id="11" name="TextBox 10"/>
          <p:cNvSpPr txBox="1"/>
          <p:nvPr/>
        </p:nvSpPr>
        <p:spPr>
          <a:xfrm>
            <a:off x="1195314" y="2562357"/>
            <a:ext cx="2719251"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Sample variance :</a:t>
            </a:r>
          </a:p>
        </p:txBody>
      </p:sp>
      <p:sp>
        <p:nvSpPr>
          <p:cNvPr id="12" name="Rectangle 11"/>
          <p:cNvSpPr/>
          <p:nvPr/>
        </p:nvSpPr>
        <p:spPr>
          <a:xfrm>
            <a:off x="856003" y="1819902"/>
            <a:ext cx="248973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Sigma - squared</a:t>
            </a:r>
          </a:p>
        </p:txBody>
      </p:sp>
      <p:sp>
        <p:nvSpPr>
          <p:cNvPr id="14" name="TextBox 13"/>
          <p:cNvSpPr txBox="1"/>
          <p:nvPr/>
        </p:nvSpPr>
        <p:spPr>
          <a:xfrm>
            <a:off x="1187054" y="1264007"/>
            <a:ext cx="303974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Population variance :</a:t>
            </a:r>
          </a:p>
        </p:txBody>
      </p:sp>
      <p:sp>
        <p:nvSpPr>
          <p:cNvPr id="15" name="TextBox 14"/>
          <p:cNvSpPr txBox="1"/>
          <p:nvPr/>
        </p:nvSpPr>
        <p:spPr>
          <a:xfrm>
            <a:off x="1195314" y="5733385"/>
            <a:ext cx="4084984"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Sample standard deviation :</a:t>
            </a:r>
          </a:p>
        </p:txBody>
      </p:sp>
      <p:sp>
        <p:nvSpPr>
          <p:cNvPr id="16" name="TextBox 15"/>
          <p:cNvSpPr txBox="1"/>
          <p:nvPr/>
        </p:nvSpPr>
        <p:spPr>
          <a:xfrm>
            <a:off x="1200283" y="4717096"/>
            <a:ext cx="4376531"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Population standard deviation :</a:t>
            </a:r>
          </a:p>
        </p:txBody>
      </p:sp>
      <p:graphicFrame>
        <p:nvGraphicFramePr>
          <p:cNvPr id="9222" name="Object 6"/>
          <p:cNvGraphicFramePr>
            <a:graphicFrameLocks noChangeAspect="1"/>
          </p:cNvGraphicFramePr>
          <p:nvPr>
            <p:extLst>
              <p:ext uri="{D42A27DB-BD31-4B8C-83A1-F6EECF244321}">
                <p14:modId xmlns:p14="http://schemas.microsoft.com/office/powerpoint/2010/main" val="1852298867"/>
              </p:ext>
            </p:extLst>
          </p:nvPr>
        </p:nvGraphicFramePr>
        <p:xfrm>
          <a:off x="6051008" y="4608984"/>
          <a:ext cx="1641475" cy="630238"/>
        </p:xfrm>
        <a:graphic>
          <a:graphicData uri="http://schemas.openxmlformats.org/presentationml/2006/ole">
            <mc:AlternateContent xmlns:mc="http://schemas.openxmlformats.org/markup-compatibility/2006">
              <mc:Choice xmlns:v="urn:schemas-microsoft-com:vml" Requires="v">
                <p:oleObj name="Equation" r:id="rId4" imgW="583920" imgH="228600" progId="Equation.3">
                  <p:embed/>
                </p:oleObj>
              </mc:Choice>
              <mc:Fallback>
                <p:oleObj name="Equation" r:id="rId4" imgW="58392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008" y="4608984"/>
                        <a:ext cx="1641475" cy="63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11038572" y="3213170"/>
            <a:ext cx="12954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(unit)</a:t>
            </a:r>
            <a:r>
              <a:rPr lang="en-US" sz="2400" baseline="30000" dirty="0">
                <a:latin typeface="Arial" panose="020B0604020202020204" pitchFamily="34" charset="0"/>
                <a:cs typeface="Arial" panose="020B0604020202020204" pitchFamily="34" charset="0"/>
              </a:rPr>
              <a:t>2</a:t>
            </a:r>
          </a:p>
        </p:txBody>
      </p:sp>
      <p:sp>
        <p:nvSpPr>
          <p:cNvPr id="18" name="Rectangle 17"/>
          <p:cNvSpPr/>
          <p:nvPr/>
        </p:nvSpPr>
        <p:spPr>
          <a:xfrm>
            <a:off x="8007612" y="5733385"/>
            <a:ext cx="3169864"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(same unit as of data)</a:t>
            </a:r>
            <a:endParaRPr lang="en-US" sz="2400" baseline="30000" dirty="0">
              <a:latin typeface="Arial" panose="020B0604020202020204" pitchFamily="34" charset="0"/>
              <a:cs typeface="Arial" panose="020B0604020202020204" pitchFamily="34" charset="0"/>
            </a:endParaRPr>
          </a:p>
        </p:txBody>
      </p:sp>
      <p:sp>
        <p:nvSpPr>
          <p:cNvPr id="2" name="TextBox 1"/>
          <p:cNvSpPr txBox="1"/>
          <p:nvPr/>
        </p:nvSpPr>
        <p:spPr>
          <a:xfrm>
            <a:off x="3070153" y="695934"/>
            <a:ext cx="9030036"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latin typeface="Arial" panose="020B0604020202020204" pitchFamily="34" charset="0"/>
                <a:cs typeface="Arial" panose="020B0604020202020204" pitchFamily="34" charset="0"/>
              </a:rPr>
              <a:t>Based on total of squared deviations in stead of the total deviations which is 0.</a:t>
            </a:r>
          </a:p>
        </p:txBody>
      </p:sp>
      <mc:AlternateContent xmlns:mc="http://schemas.openxmlformats.org/markup-compatibility/2006" xmlns:a14="http://schemas.microsoft.com/office/drawing/2010/main">
        <mc:Choice Requires="a14">
          <p:sp>
            <p:nvSpPr>
              <p:cNvPr id="19" name="Rectangle 18"/>
              <p:cNvSpPr/>
              <p:nvPr/>
            </p:nvSpPr>
            <p:spPr>
              <a:xfrm>
                <a:off x="3500226" y="1512094"/>
                <a:ext cx="7538346" cy="1077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i="1" smtClean="0">
                              <a:latin typeface="Cambria Math" panose="02040503050406030204" pitchFamily="18" charset="0"/>
                              <a:ea typeface="Cambria Math" panose="02040503050406030204" pitchFamily="18" charset="0"/>
                              <a:cs typeface="Arial" panose="020B0604020202020204" pitchFamily="34" charset="0"/>
                            </a:rPr>
                            <m:t>𝜎</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1</m:t>
                                  </m:r>
                                </m:sub>
                              </m:sSub>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ea typeface="Cambria Math" panose="02040503050406030204" pitchFamily="18" charset="0"/>
                                  <a:cs typeface="Arial" panose="020B0604020202020204" pitchFamily="34" charset="0"/>
                                </a:rPr>
                                <m:t>𝜇</m:t>
                              </m:r>
                              <m:r>
                                <a:rPr lang="en-US" sz="3200" i="1">
                                  <a:latin typeface="Cambria Math" panose="02040503050406030204" pitchFamily="18" charset="0"/>
                                  <a:ea typeface="Cambria Math" panose="02040503050406030204" pitchFamily="18" charset="0"/>
                                  <a:cs typeface="Arial" panose="020B0604020202020204" pitchFamily="34" charset="0"/>
                                </a:rPr>
                                <m:t>)</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cs typeface="Arial" panose="020B0604020202020204" pitchFamily="34" charset="0"/>
                            </a:rPr>
                            <m:t>+</m:t>
                          </m:r>
                          <m:sSup>
                            <m:sSupPr>
                              <m:ctrlPr>
                                <a:rPr lang="en-US" sz="3200" i="1">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2</m:t>
                                  </m:r>
                                </m:sub>
                              </m:sSub>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ea typeface="Cambria Math" panose="02040503050406030204" pitchFamily="18" charset="0"/>
                                  <a:cs typeface="Arial" panose="020B0604020202020204" pitchFamily="34" charset="0"/>
                                </a:rPr>
                                <m:t>𝜇</m:t>
                              </m:r>
                              <m:r>
                                <a:rPr lang="en-US" sz="3200" i="1">
                                  <a:latin typeface="Cambria Math" panose="02040503050406030204" pitchFamily="18" charset="0"/>
                                  <a:ea typeface="Cambria Math" panose="02040503050406030204" pitchFamily="18" charset="0"/>
                                  <a:cs typeface="Arial" panose="020B0604020202020204" pitchFamily="34" charset="0"/>
                                </a:rPr>
                                <m:t>)</m:t>
                              </m:r>
                            </m:e>
                            <m:sup>
                              <m:r>
                                <a:rPr lang="en-US" sz="3200" i="1">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m:t>
                          </m:r>
                          <m:sSup>
                            <m:sSupPr>
                              <m:ctrlPr>
                                <a:rPr lang="en-US" sz="3200" i="1">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𝑁</m:t>
                                  </m:r>
                                </m:sub>
                              </m:sSub>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ea typeface="Cambria Math" panose="02040503050406030204" pitchFamily="18" charset="0"/>
                                  <a:cs typeface="Arial" panose="020B0604020202020204" pitchFamily="34" charset="0"/>
                                </a:rPr>
                                <m:t>𝜇</m:t>
                              </m:r>
                              <m:r>
                                <a:rPr lang="en-US" sz="3200" i="1">
                                  <a:latin typeface="Cambria Math" panose="02040503050406030204" pitchFamily="18" charset="0"/>
                                  <a:ea typeface="Cambria Math" panose="02040503050406030204" pitchFamily="18" charset="0"/>
                                  <a:cs typeface="Arial" panose="020B0604020202020204" pitchFamily="34" charset="0"/>
                                </a:rPr>
                                <m:t>)</m:t>
                              </m:r>
                            </m:e>
                            <m:sup>
                              <m:r>
                                <a:rPr lang="en-US" sz="3200" i="1">
                                  <a:latin typeface="Cambria Math" panose="02040503050406030204" pitchFamily="18" charset="0"/>
                                  <a:ea typeface="Cambria Math" panose="02040503050406030204" pitchFamily="18" charset="0"/>
                                  <a:cs typeface="Arial" panose="020B0604020202020204" pitchFamily="34" charset="0"/>
                                </a:rPr>
                                <m:t>2</m:t>
                              </m:r>
                            </m:sup>
                          </m:sSup>
                        </m:num>
                        <m:den>
                          <m:r>
                            <a:rPr lang="en-US" sz="3200" b="0" i="1" smtClean="0">
                              <a:latin typeface="Cambria Math" panose="02040503050406030204" pitchFamily="18" charset="0"/>
                              <a:ea typeface="Cambria Math" panose="02040503050406030204" pitchFamily="18" charset="0"/>
                              <a:cs typeface="Arial" panose="020B0604020202020204" pitchFamily="34" charset="0"/>
                            </a:rPr>
                            <m:t>𝑁</m:t>
                          </m:r>
                        </m:den>
                      </m:f>
                    </m:oMath>
                  </m:oMathPara>
                </a14:m>
                <a:endParaRPr lang="en-US" sz="3200" dirty="0"/>
              </a:p>
            </p:txBody>
          </p:sp>
        </mc:Choice>
        <mc:Fallback xmlns="">
          <p:sp>
            <p:nvSpPr>
              <p:cNvPr id="19" name="Rectangle 18"/>
              <p:cNvSpPr>
                <a:spLocks noRot="1" noChangeAspect="1" noMove="1" noResize="1" noEditPoints="1" noAdjustHandles="1" noChangeArrowheads="1" noChangeShapeType="1" noTextEdit="1"/>
              </p:cNvSpPr>
              <p:nvPr/>
            </p:nvSpPr>
            <p:spPr>
              <a:xfrm>
                <a:off x="3500226" y="1512094"/>
                <a:ext cx="7538346" cy="107728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345733" y="2872705"/>
                <a:ext cx="7477432" cy="1077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𝑠</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𝑥</m:t>
                                  </m:r>
                                </m:e>
                                <m:sub>
                                  <m:r>
                                    <a:rPr lang="en-US" sz="3200" i="1">
                                      <a:latin typeface="Cambria Math" panose="02040503050406030204" pitchFamily="18" charset="0"/>
                                      <a:cs typeface="Arial" panose="020B0604020202020204" pitchFamily="34" charset="0"/>
                                    </a:rPr>
                                    <m:t>1</m:t>
                                  </m:r>
                                </m:sub>
                              </m:sSub>
                              <m:r>
                                <a:rPr lang="en-US" sz="3200" i="1">
                                  <a:latin typeface="Cambria Math" panose="02040503050406030204" pitchFamily="18" charset="0"/>
                                  <a:cs typeface="Arial" panose="020B0604020202020204" pitchFamily="34" charset="0"/>
                                </a:rPr>
                                <m:t>−</m:t>
                              </m:r>
                              <m:acc>
                                <m:accPr>
                                  <m:chr m:val="̅"/>
                                  <m:ctrlPr>
                                    <a:rPr lang="en-US" sz="3200" i="1" smtClean="0">
                                      <a:latin typeface="Cambria Math" panose="02040503050406030204" pitchFamily="18" charset="0"/>
                                      <a:ea typeface="Cambria Math" panose="02040503050406030204" pitchFamily="18" charset="0"/>
                                      <a:cs typeface="Arial" panose="020B0604020202020204" pitchFamily="34" charset="0"/>
                                    </a:rPr>
                                  </m:ctrlPr>
                                </m:accPr>
                                <m:e>
                                  <m:r>
                                    <a:rPr lang="en-US" sz="3200" b="0" i="1" smtClean="0">
                                      <a:latin typeface="Cambria Math" panose="02040503050406030204" pitchFamily="18" charset="0"/>
                                      <a:ea typeface="Cambria Math" panose="02040503050406030204" pitchFamily="18" charset="0"/>
                                      <a:cs typeface="Arial" panose="020B0604020202020204" pitchFamily="34" charset="0"/>
                                    </a:rPr>
                                    <m:t>𝑥</m:t>
                                  </m:r>
                                </m:e>
                              </m:acc>
                              <m:r>
                                <a:rPr lang="en-US" sz="3200" i="1">
                                  <a:latin typeface="Cambria Math" panose="02040503050406030204" pitchFamily="18" charset="0"/>
                                  <a:ea typeface="Cambria Math" panose="02040503050406030204" pitchFamily="18" charset="0"/>
                                  <a:cs typeface="Arial" panose="020B0604020202020204" pitchFamily="34" charset="0"/>
                                </a:rPr>
                                <m:t>)</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cs typeface="Arial" panose="020B0604020202020204" pitchFamily="34" charset="0"/>
                            </a:rPr>
                            <m:t>+</m:t>
                          </m:r>
                          <m:sSup>
                            <m:sSupPr>
                              <m:ctrlPr>
                                <a:rPr lang="en-US" sz="3200" i="1">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2</m:t>
                                  </m:r>
                                </m:sub>
                              </m:sSub>
                              <m:r>
                                <a:rPr lang="en-US" sz="3200" i="1">
                                  <a:latin typeface="Cambria Math" panose="02040503050406030204" pitchFamily="18" charset="0"/>
                                  <a:cs typeface="Arial" panose="020B0604020202020204" pitchFamily="34" charset="0"/>
                                </a:rPr>
                                <m:t>−</m:t>
                              </m:r>
                              <m:acc>
                                <m:accPr>
                                  <m:chr m:val="̅"/>
                                  <m:ctrlPr>
                                    <a:rPr lang="en-US" sz="3200" i="1">
                                      <a:latin typeface="Cambria Math" panose="02040503050406030204" pitchFamily="18" charset="0"/>
                                      <a:ea typeface="Cambria Math" panose="02040503050406030204" pitchFamily="18" charset="0"/>
                                      <a:cs typeface="Arial" panose="020B0604020202020204" pitchFamily="34" charset="0"/>
                                    </a:rPr>
                                  </m:ctrlPr>
                                </m:accPr>
                                <m:e>
                                  <m:r>
                                    <a:rPr lang="en-US" sz="3200" i="1">
                                      <a:latin typeface="Cambria Math" panose="02040503050406030204" pitchFamily="18" charset="0"/>
                                      <a:ea typeface="Cambria Math" panose="02040503050406030204" pitchFamily="18" charset="0"/>
                                      <a:cs typeface="Arial" panose="020B0604020202020204" pitchFamily="34" charset="0"/>
                                    </a:rPr>
                                    <m:t>𝑥</m:t>
                                  </m:r>
                                </m:e>
                              </m:acc>
                              <m:r>
                                <a:rPr lang="en-US" sz="3200" i="1">
                                  <a:latin typeface="Cambria Math" panose="02040503050406030204" pitchFamily="18" charset="0"/>
                                  <a:ea typeface="Cambria Math" panose="02040503050406030204" pitchFamily="18" charset="0"/>
                                  <a:cs typeface="Arial" panose="020B0604020202020204" pitchFamily="34" charset="0"/>
                                </a:rPr>
                                <m:t>)</m:t>
                              </m:r>
                            </m:e>
                            <m:sup>
                              <m:r>
                                <a:rPr lang="en-US" sz="3200" i="1">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m:t>
                          </m:r>
                          <m:sSup>
                            <m:sSupPr>
                              <m:ctrlPr>
                                <a:rPr lang="en-US" sz="3200" i="1">
                                  <a:latin typeface="Cambria Math" panose="02040503050406030204" pitchFamily="18" charset="0"/>
                                  <a:ea typeface="Cambria Math" panose="02040503050406030204" pitchFamily="18" charset="0"/>
                                  <a:cs typeface="Arial" panose="020B0604020202020204" pitchFamily="34" charset="0"/>
                                </a:rPr>
                              </m:ctrlPr>
                            </m:sSupPr>
                            <m:e>
                              <m:sSub>
                                <m:sSubPr>
                                  <m:ctrlPr>
                                    <a:rPr lang="en-US" sz="3200" i="1">
                                      <a:latin typeface="Cambria Math" panose="02040503050406030204" pitchFamily="18" charset="0"/>
                                      <a:cs typeface="Arial" panose="020B0604020202020204" pitchFamily="34" charset="0"/>
                                    </a:rPr>
                                  </m:ctrlPr>
                                </m:sSubPr>
                                <m:e>
                                  <m:r>
                                    <a:rPr lang="en-US" sz="3200" i="1">
                                      <a:latin typeface="Cambria Math" panose="02040503050406030204" pitchFamily="18" charset="0"/>
                                      <a:cs typeface="Arial" panose="020B0604020202020204" pitchFamily="34" charset="0"/>
                                    </a:rPr>
                                    <m:t>(</m:t>
                                  </m:r>
                                  <m:r>
                                    <a:rPr lang="en-US" sz="3200" i="1">
                                      <a:latin typeface="Cambria Math" panose="02040503050406030204" pitchFamily="18" charset="0"/>
                                      <a:cs typeface="Arial" panose="020B0604020202020204" pitchFamily="34" charset="0"/>
                                    </a:rPr>
                                    <m:t>𝑥</m:t>
                                  </m:r>
                                </m:e>
                                <m:sub>
                                  <m:r>
                                    <a:rPr lang="en-US" sz="3200" b="0" i="1" smtClean="0">
                                      <a:latin typeface="Cambria Math" panose="02040503050406030204" pitchFamily="18" charset="0"/>
                                      <a:cs typeface="Arial" panose="020B0604020202020204" pitchFamily="34" charset="0"/>
                                    </a:rPr>
                                    <m:t>𝑛</m:t>
                                  </m:r>
                                </m:sub>
                              </m:sSub>
                              <m:r>
                                <a:rPr lang="en-US" sz="3200" i="1">
                                  <a:latin typeface="Cambria Math" panose="02040503050406030204" pitchFamily="18" charset="0"/>
                                  <a:cs typeface="Arial" panose="020B0604020202020204" pitchFamily="34" charset="0"/>
                                </a:rPr>
                                <m:t>−</m:t>
                              </m:r>
                              <m:acc>
                                <m:accPr>
                                  <m:chr m:val="̅"/>
                                  <m:ctrlPr>
                                    <a:rPr lang="en-US" sz="3200" i="1">
                                      <a:latin typeface="Cambria Math" panose="02040503050406030204" pitchFamily="18" charset="0"/>
                                      <a:ea typeface="Cambria Math" panose="02040503050406030204" pitchFamily="18" charset="0"/>
                                      <a:cs typeface="Arial" panose="020B0604020202020204" pitchFamily="34" charset="0"/>
                                    </a:rPr>
                                  </m:ctrlPr>
                                </m:accPr>
                                <m:e>
                                  <m:r>
                                    <a:rPr lang="en-US" sz="3200" i="1">
                                      <a:latin typeface="Cambria Math" panose="02040503050406030204" pitchFamily="18" charset="0"/>
                                      <a:ea typeface="Cambria Math" panose="02040503050406030204" pitchFamily="18" charset="0"/>
                                      <a:cs typeface="Arial" panose="020B0604020202020204" pitchFamily="34" charset="0"/>
                                    </a:rPr>
                                    <m:t>𝑥</m:t>
                                  </m:r>
                                </m:e>
                              </m:acc>
                              <m:r>
                                <a:rPr lang="en-US" sz="3200" i="1">
                                  <a:latin typeface="Cambria Math" panose="02040503050406030204" pitchFamily="18" charset="0"/>
                                  <a:ea typeface="Cambria Math" panose="02040503050406030204" pitchFamily="18" charset="0"/>
                                  <a:cs typeface="Arial" panose="020B0604020202020204" pitchFamily="34" charset="0"/>
                                </a:rPr>
                                <m:t>)</m:t>
                              </m:r>
                            </m:e>
                            <m:sup>
                              <m:r>
                                <a:rPr lang="en-US" sz="3200" i="1">
                                  <a:latin typeface="Cambria Math" panose="02040503050406030204" pitchFamily="18" charset="0"/>
                                  <a:ea typeface="Cambria Math" panose="02040503050406030204" pitchFamily="18" charset="0"/>
                                  <a:cs typeface="Arial" panose="020B0604020202020204" pitchFamily="34" charset="0"/>
                                </a:rPr>
                                <m:t>2</m:t>
                              </m:r>
                            </m:sup>
                          </m:sSup>
                        </m:num>
                        <m:den>
                          <m:r>
                            <a:rPr lang="en-US" sz="3200" b="0" i="1" smtClean="0">
                              <a:latin typeface="Cambria Math" panose="02040503050406030204" pitchFamily="18" charset="0"/>
                              <a:ea typeface="Cambria Math" panose="02040503050406030204" pitchFamily="18" charset="0"/>
                              <a:cs typeface="Arial" panose="020B0604020202020204" pitchFamily="34" charset="0"/>
                            </a:rPr>
                            <m:t>𝑛</m:t>
                          </m:r>
                          <m:r>
                            <a:rPr lang="en-US" sz="3200" b="0" i="1" smtClean="0">
                              <a:latin typeface="Cambria Math" panose="02040503050406030204" pitchFamily="18" charset="0"/>
                              <a:ea typeface="Cambria Math" panose="02040503050406030204" pitchFamily="18" charset="0"/>
                              <a:cs typeface="Arial" panose="020B0604020202020204" pitchFamily="34" charset="0"/>
                            </a:rPr>
                            <m:t>−1</m:t>
                          </m:r>
                        </m:den>
                      </m:f>
                    </m:oMath>
                  </m:oMathPara>
                </a14:m>
                <a:endParaRPr lang="en-US" sz="3200" dirty="0"/>
              </a:p>
            </p:txBody>
          </p:sp>
        </mc:Choice>
        <mc:Fallback xmlns="">
          <p:sp>
            <p:nvSpPr>
              <p:cNvPr id="20" name="Rectangle 19"/>
              <p:cNvSpPr>
                <a:spLocks noRot="1" noChangeAspect="1" noMove="1" noResize="1" noEditPoints="1" noAdjustHandles="1" noChangeArrowheads="1" noChangeShapeType="1" noTextEdit="1"/>
              </p:cNvSpPr>
              <p:nvPr/>
            </p:nvSpPr>
            <p:spPr>
              <a:xfrm>
                <a:off x="3345733" y="2872705"/>
                <a:ext cx="7477432" cy="1077283"/>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4847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2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2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10" grpId="0"/>
      <p:bldP spid="11" grpId="0" animBg="1"/>
      <p:bldP spid="12" grpId="0"/>
      <p:bldP spid="14" grpId="0" animBg="1"/>
      <p:bldP spid="15" grpId="0" animBg="1"/>
      <p:bldP spid="16" grpId="0" animBg="1"/>
      <p:bldP spid="17" grpId="0"/>
      <p:bldP spid="18" grpId="0"/>
      <p:bldP spid="2" grpId="0" animBg="1"/>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9243" y="659159"/>
            <a:ext cx="10229805"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drawn from a population are given by 3, 8, 7, 5, 5 years. Find the standard deviation.</a:t>
            </a:r>
          </a:p>
        </p:txBody>
      </p:sp>
      <p:sp>
        <p:nvSpPr>
          <p:cNvPr id="3" name="TextBox 2"/>
          <p:cNvSpPr txBox="1"/>
          <p:nvPr/>
        </p:nvSpPr>
        <p:spPr>
          <a:xfrm>
            <a:off x="1427446" y="121294"/>
            <a:ext cx="167071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p:graphicFrame>
        <p:nvGraphicFramePr>
          <p:cNvPr id="4" name="Table 3"/>
          <p:cNvGraphicFramePr>
            <a:graphicFrameLocks noGrp="1"/>
          </p:cNvGraphicFramePr>
          <p:nvPr>
            <p:extLst>
              <p:ext uri="{D42A27DB-BD31-4B8C-83A1-F6EECF244321}">
                <p14:modId xmlns:p14="http://schemas.microsoft.com/office/powerpoint/2010/main" val="1149656912"/>
              </p:ext>
            </p:extLst>
          </p:nvPr>
        </p:nvGraphicFramePr>
        <p:xfrm>
          <a:off x="3128757" y="2183166"/>
          <a:ext cx="8103360" cy="3200400"/>
        </p:xfrm>
        <a:graphic>
          <a:graphicData uri="http://schemas.openxmlformats.org/drawingml/2006/table">
            <a:tbl>
              <a:tblPr firstRow="1" bandRow="1">
                <a:tableStyleId>{8799B23B-EC83-4686-B30A-512413B5E67A}</a:tableStyleId>
              </a:tblPr>
              <a:tblGrid>
                <a:gridCol w="1280730">
                  <a:extLst>
                    <a:ext uri="{9D8B030D-6E8A-4147-A177-3AD203B41FA5}">
                      <a16:colId xmlns:a16="http://schemas.microsoft.com/office/drawing/2014/main" val="20000"/>
                    </a:ext>
                  </a:extLst>
                </a:gridCol>
                <a:gridCol w="2579288">
                  <a:extLst>
                    <a:ext uri="{9D8B030D-6E8A-4147-A177-3AD203B41FA5}">
                      <a16:colId xmlns:a16="http://schemas.microsoft.com/office/drawing/2014/main" val="20001"/>
                    </a:ext>
                  </a:extLst>
                </a:gridCol>
                <a:gridCol w="4243342">
                  <a:extLst>
                    <a:ext uri="{9D8B030D-6E8A-4147-A177-3AD203B41FA5}">
                      <a16:colId xmlns:a16="http://schemas.microsoft.com/office/drawing/2014/main" val="20002"/>
                    </a:ext>
                  </a:extLst>
                </a:gridCol>
              </a:tblGrid>
              <a:tr h="370840">
                <a:tc>
                  <a:txBody>
                    <a:bodyPr/>
                    <a:lstStyle/>
                    <a:p>
                      <a:pPr algn="ctr"/>
                      <a:r>
                        <a:rPr lang="en-US" sz="2400" b="0" i="1" dirty="0">
                          <a:latin typeface="Arial" panose="020B0604020202020204" pitchFamily="34" charset="0"/>
                          <a:cs typeface="Arial" panose="020B0604020202020204" pitchFamily="34" charset="0"/>
                        </a:rPr>
                        <a:t>x</a:t>
                      </a:r>
                    </a:p>
                  </a:txBody>
                  <a:tcPr/>
                </a:tc>
                <a:tc>
                  <a:txBody>
                    <a:bodyPr/>
                    <a:lstStyle/>
                    <a:p>
                      <a:pPr algn="l"/>
                      <a:r>
                        <a:rPr lang="en-US" sz="2400" b="0" dirty="0">
                          <a:latin typeface="Arial" panose="020B0604020202020204" pitchFamily="34" charset="0"/>
                          <a:cs typeface="Arial" panose="020B0604020202020204" pitchFamily="34" charset="0"/>
                        </a:rPr>
                        <a:t>Deviation  </a:t>
                      </a:r>
                    </a:p>
                  </a:txBody>
                  <a:tcPr/>
                </a:tc>
                <a:tc>
                  <a:txBody>
                    <a:bodyPr/>
                    <a:lstStyle/>
                    <a:p>
                      <a:pPr algn="l"/>
                      <a:r>
                        <a:rPr lang="en-US" sz="2400" b="0" dirty="0">
                          <a:latin typeface="Arial" panose="020B0604020202020204" pitchFamily="34" charset="0"/>
                          <a:cs typeface="Arial" panose="020B0604020202020204" pitchFamily="34" charset="0"/>
                        </a:rPr>
                        <a:t>Squared Deviation</a:t>
                      </a:r>
                      <a:endParaRPr lang="en-US" sz="2400" b="0" i="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gn="ctr" fontAlgn="base"/>
                      <a:r>
                        <a:rPr lang="en-US" sz="2400" b="0" dirty="0">
                          <a:latin typeface="Arial" panose="020B0604020202020204" pitchFamily="34" charset="0"/>
                          <a:cs typeface="Arial" panose="020B0604020202020204" pitchFamily="34" charset="0"/>
                        </a:rPr>
                        <a:t>3</a:t>
                      </a:r>
                      <a:endParaRPr lang="en-US" sz="2400" b="0" i="0" dirty="0">
                        <a:solidFill>
                          <a:srgbClr val="333333"/>
                        </a:solidFill>
                        <a:latin typeface="Arial" panose="020B0604020202020204" pitchFamily="34" charset="0"/>
                        <a:cs typeface="Arial" panose="020B0604020202020204" pitchFamily="34" charset="0"/>
                      </a:endParaRPr>
                    </a:p>
                  </a:txBody>
                  <a:tcPr/>
                </a:tc>
                <a:tc>
                  <a:txBody>
                    <a:bodyPr/>
                    <a:lstStyle/>
                    <a:p>
                      <a:pPr algn="ctr"/>
                      <a:r>
                        <a:rPr lang="en-US" sz="2400" b="0" dirty="0">
                          <a:latin typeface="Arial" panose="020B0604020202020204" pitchFamily="34" charset="0"/>
                          <a:cs typeface="Arial" panose="020B0604020202020204" pitchFamily="34" charset="0"/>
                        </a:rPr>
                        <a:t>3 - 5.6 = -2.6</a:t>
                      </a:r>
                      <a:endParaRPr lang="en-US" sz="2400" b="0" i="0" dirty="0">
                        <a:latin typeface="Arial" panose="020B0604020202020204" pitchFamily="34" charset="0"/>
                        <a:cs typeface="Arial" panose="020B0604020202020204" pitchFamily="34" charset="0"/>
                      </a:endParaRPr>
                    </a:p>
                  </a:txBody>
                  <a:tcPr/>
                </a:tc>
                <a:tc>
                  <a:txBody>
                    <a:bodyPr/>
                    <a:lstStyle/>
                    <a:p>
                      <a:pPr algn="ctr"/>
                      <a:r>
                        <a:rPr lang="en-US" sz="2400" b="0" dirty="0">
                          <a:latin typeface="Arial" panose="020B0604020202020204" pitchFamily="34" charset="0"/>
                          <a:cs typeface="Arial" panose="020B0604020202020204" pitchFamily="34" charset="0"/>
                        </a:rPr>
                        <a:t>(-2.6)</a:t>
                      </a:r>
                      <a:r>
                        <a:rPr lang="en-US" sz="2400" b="0" baseline="30000" dirty="0">
                          <a:latin typeface="Arial" panose="020B0604020202020204" pitchFamily="34" charset="0"/>
                          <a:cs typeface="Arial" panose="020B0604020202020204" pitchFamily="34" charset="0"/>
                        </a:rPr>
                        <a:t>2</a:t>
                      </a: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fontAlgn="base"/>
                      <a:r>
                        <a:rPr lang="en-US" sz="2400" b="0" dirty="0">
                          <a:latin typeface="Arial" panose="020B0604020202020204" pitchFamily="34" charset="0"/>
                          <a:cs typeface="Arial" panose="020B0604020202020204" pitchFamily="34" charset="0"/>
                        </a:rPr>
                        <a:t>5</a:t>
                      </a:r>
                      <a:endParaRPr lang="en-US" sz="2400" b="0" i="0" dirty="0">
                        <a:solidFill>
                          <a:srgbClr val="333333"/>
                        </a:solidFill>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5 - 5.6 = -0.6</a:t>
                      </a:r>
                      <a:endParaRPr lang="en-US" sz="2400" b="0" i="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(-0.6)</a:t>
                      </a:r>
                      <a:r>
                        <a:rPr lang="en-US" sz="2400" b="0" baseline="30000" dirty="0">
                          <a:latin typeface="Arial" panose="020B0604020202020204" pitchFamily="34" charset="0"/>
                          <a:cs typeface="Arial" panose="020B0604020202020204" pitchFamily="34" charset="0"/>
                        </a:rPr>
                        <a:t>2</a:t>
                      </a: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fontAlgn="base"/>
                      <a:r>
                        <a:rPr lang="en-US" sz="2400" b="0" dirty="0">
                          <a:latin typeface="Arial" panose="020B0604020202020204" pitchFamily="34" charset="0"/>
                          <a:cs typeface="Arial" panose="020B0604020202020204" pitchFamily="34" charset="0"/>
                        </a:rPr>
                        <a:t>5</a:t>
                      </a:r>
                      <a:endParaRPr lang="en-US" sz="2400" b="0" i="0" dirty="0">
                        <a:solidFill>
                          <a:srgbClr val="333333"/>
                        </a:solidFill>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5 - 5.6 = -0.6</a:t>
                      </a:r>
                      <a:endParaRPr lang="en-US" sz="2400" b="0" i="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(-0.6)</a:t>
                      </a:r>
                      <a:r>
                        <a:rPr lang="en-US" sz="2400" b="0" baseline="30000" dirty="0">
                          <a:latin typeface="Arial" panose="020B0604020202020204" pitchFamily="34" charset="0"/>
                          <a:cs typeface="Arial" panose="020B0604020202020204" pitchFamily="34" charset="0"/>
                        </a:rPr>
                        <a:t>2</a:t>
                      </a: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fontAlgn="base"/>
                      <a:r>
                        <a:rPr lang="en-US" sz="2400" b="0" dirty="0">
                          <a:latin typeface="Arial" panose="020B0604020202020204" pitchFamily="34" charset="0"/>
                          <a:cs typeface="Arial" panose="020B0604020202020204" pitchFamily="34" charset="0"/>
                        </a:rPr>
                        <a:t>7</a:t>
                      </a:r>
                      <a:endParaRPr lang="en-US" sz="2400" b="0" i="0" dirty="0">
                        <a:solidFill>
                          <a:srgbClr val="333333"/>
                        </a:solidFill>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7 - 5.6 = 1.4</a:t>
                      </a:r>
                      <a:endParaRPr lang="en-US" sz="2400" b="0" i="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(1.4)</a:t>
                      </a:r>
                      <a:r>
                        <a:rPr lang="en-US" sz="2400" b="0" baseline="30000" dirty="0">
                          <a:latin typeface="Arial" panose="020B0604020202020204" pitchFamily="34" charset="0"/>
                          <a:cs typeface="Arial" panose="020B0604020202020204" pitchFamily="34" charset="0"/>
                        </a:rPr>
                        <a:t>2</a:t>
                      </a: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fontAlgn="base"/>
                      <a:r>
                        <a:rPr lang="en-US" sz="2400" b="0" dirty="0">
                          <a:latin typeface="Arial" panose="020B0604020202020204" pitchFamily="34" charset="0"/>
                          <a:cs typeface="Arial" panose="020B0604020202020204" pitchFamily="34" charset="0"/>
                        </a:rPr>
                        <a:t>8</a:t>
                      </a:r>
                      <a:endParaRPr lang="en-US" sz="2400" b="0" i="0" dirty="0">
                        <a:solidFill>
                          <a:srgbClr val="333333"/>
                        </a:solidFill>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8 - 5.6 = 2.4</a:t>
                      </a:r>
                      <a:endParaRPr lang="en-US" sz="2400" b="0" i="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(2.4)</a:t>
                      </a:r>
                      <a:r>
                        <a:rPr lang="en-US" sz="2400" b="0" baseline="30000" dirty="0">
                          <a:latin typeface="Arial" panose="020B0604020202020204" pitchFamily="34" charset="0"/>
                          <a:cs typeface="Arial" panose="020B0604020202020204" pitchFamily="34" charset="0"/>
                        </a:rPr>
                        <a:t>2</a:t>
                      </a: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fontAlgn="base"/>
                      <a:r>
                        <a:rPr lang="en-US" sz="2400" b="1" dirty="0">
                          <a:latin typeface="Arial" panose="020B0604020202020204" pitchFamily="34" charset="0"/>
                          <a:cs typeface="Arial" panose="020B0604020202020204" pitchFamily="34" charset="0"/>
                        </a:rPr>
                        <a:t>Total</a:t>
                      </a:r>
                      <a:endParaRPr lang="en-US" sz="2400" b="1" i="0" dirty="0">
                        <a:solidFill>
                          <a:srgbClr val="333333"/>
                        </a:solidFill>
                        <a:latin typeface="Arial" panose="020B0604020202020204" pitchFamily="34" charset="0"/>
                        <a:cs typeface="Arial" panose="020B0604020202020204" pitchFamily="34" charset="0"/>
                      </a:endParaRPr>
                    </a:p>
                  </a:txBody>
                  <a:tcPr/>
                </a:tc>
                <a:tc>
                  <a:txBody>
                    <a:bodyPr/>
                    <a:lstStyle/>
                    <a:p>
                      <a:pPr algn="ctr"/>
                      <a:r>
                        <a:rPr lang="en-US" sz="2400" b="1" strike="noStrike" dirty="0">
                          <a:latin typeface="Arial" panose="020B0604020202020204" pitchFamily="34" charset="0"/>
                          <a:cs typeface="Arial" panose="020B0604020202020204" pitchFamily="34" charset="0"/>
                        </a:rPr>
                        <a:t>0</a:t>
                      </a:r>
                    </a:p>
                  </a:txBody>
                  <a:tcPr/>
                </a:tc>
                <a:tc>
                  <a:txBody>
                    <a:bodyPr/>
                    <a:lstStyle/>
                    <a:p>
                      <a:pPr algn="ctr"/>
                      <a:r>
                        <a:rPr lang="en-US" sz="2400" b="1" dirty="0">
                          <a:latin typeface="Arial" panose="020B0604020202020204" pitchFamily="34" charset="0"/>
                          <a:cs typeface="Arial" panose="020B0604020202020204" pitchFamily="34" charset="0"/>
                        </a:rPr>
                        <a:t>15.2</a:t>
                      </a:r>
                    </a:p>
                  </a:txBody>
                  <a:tcPr/>
                </a:tc>
                <a:extLst>
                  <a:ext uri="{0D108BD9-81ED-4DB2-BD59-A6C34878D82A}">
                    <a16:rowId xmlns:a16="http://schemas.microsoft.com/office/drawing/2014/main" val="10006"/>
                  </a:ext>
                </a:extLst>
              </a:tr>
            </a:tbl>
          </a:graphicData>
        </a:graphic>
      </p:graphicFrame>
      <p:graphicFrame>
        <p:nvGraphicFramePr>
          <p:cNvPr id="10242" name="Object 2"/>
          <p:cNvGraphicFramePr>
            <a:graphicFrameLocks noChangeAspect="1"/>
          </p:cNvGraphicFramePr>
          <p:nvPr>
            <p:extLst>
              <p:ext uri="{D42A27DB-BD31-4B8C-83A1-F6EECF244321}">
                <p14:modId xmlns:p14="http://schemas.microsoft.com/office/powerpoint/2010/main" val="4275403094"/>
              </p:ext>
            </p:extLst>
          </p:nvPr>
        </p:nvGraphicFramePr>
        <p:xfrm>
          <a:off x="6561138" y="1202466"/>
          <a:ext cx="4641850" cy="801687"/>
        </p:xfrm>
        <a:graphic>
          <a:graphicData uri="http://schemas.openxmlformats.org/presentationml/2006/ole">
            <mc:AlternateContent xmlns:mc="http://schemas.openxmlformats.org/markup-compatibility/2006">
              <mc:Choice xmlns:v="urn:schemas-microsoft-com:vml" Requires="v">
                <p:oleObj name="Equation" r:id="rId2" imgW="2209680" imgH="393480" progId="Equation.3">
                  <p:embed/>
                </p:oleObj>
              </mc:Choice>
              <mc:Fallback>
                <p:oleObj name="Equation" r:id="rId2" imgW="2209680" imgH="393480" progId="Equation.3">
                  <p:embed/>
                  <p:pic>
                    <p:nvPicPr>
                      <p:cNvPr id="0" name=""/>
                      <p:cNvPicPr>
                        <a:picLocks noChangeAspect="1" noChangeArrowheads="1"/>
                      </p:cNvPicPr>
                      <p:nvPr/>
                    </p:nvPicPr>
                    <p:blipFill>
                      <a:blip r:embed="rId3"/>
                      <a:srcRect/>
                      <a:stretch>
                        <a:fillRect/>
                      </a:stretch>
                    </p:blipFill>
                    <p:spPr bwMode="auto">
                      <a:xfrm>
                        <a:off x="6561138" y="1202466"/>
                        <a:ext cx="4641850" cy="801687"/>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41701968"/>
              </p:ext>
            </p:extLst>
          </p:nvPr>
        </p:nvGraphicFramePr>
        <p:xfrm>
          <a:off x="5897241" y="2157893"/>
          <a:ext cx="839787" cy="515938"/>
        </p:xfrm>
        <a:graphic>
          <a:graphicData uri="http://schemas.openxmlformats.org/presentationml/2006/ole">
            <mc:AlternateContent xmlns:mc="http://schemas.openxmlformats.org/markup-compatibility/2006">
              <mc:Choice xmlns:v="urn:schemas-microsoft-com:vml" Requires="v">
                <p:oleObj name="Equation" r:id="rId4" imgW="482400" imgH="253800" progId="Equation.3">
                  <p:embed/>
                </p:oleObj>
              </mc:Choice>
              <mc:Fallback>
                <p:oleObj name="Equation" r:id="rId4" imgW="482400" imgH="253800" progId="Equation.3">
                  <p:embed/>
                  <p:pic>
                    <p:nvPicPr>
                      <p:cNvPr id="0" name=""/>
                      <p:cNvPicPr>
                        <a:picLocks noChangeAspect="1" noChangeArrowheads="1"/>
                      </p:cNvPicPr>
                      <p:nvPr/>
                    </p:nvPicPr>
                    <p:blipFill>
                      <a:blip r:embed="rId5"/>
                      <a:srcRect/>
                      <a:stretch>
                        <a:fillRect/>
                      </a:stretch>
                    </p:blipFill>
                    <p:spPr bwMode="auto">
                      <a:xfrm>
                        <a:off x="5897241" y="2157893"/>
                        <a:ext cx="839787" cy="515938"/>
                      </a:xfrm>
                      <a:prstGeom prst="rect">
                        <a:avLst/>
                      </a:prstGeom>
                      <a:noFill/>
                    </p:spPr>
                  </p:pic>
                </p:oleObj>
              </mc:Fallback>
            </mc:AlternateContent>
          </a:graphicData>
        </a:graphic>
      </p:graphicFrame>
      <p:graphicFrame>
        <p:nvGraphicFramePr>
          <p:cNvPr id="10245" name="Object 4"/>
          <p:cNvGraphicFramePr>
            <a:graphicFrameLocks noChangeAspect="1"/>
          </p:cNvGraphicFramePr>
          <p:nvPr>
            <p:extLst>
              <p:ext uri="{D42A27DB-BD31-4B8C-83A1-F6EECF244321}">
                <p14:modId xmlns:p14="http://schemas.microsoft.com/office/powerpoint/2010/main" val="759834638"/>
              </p:ext>
            </p:extLst>
          </p:nvPr>
        </p:nvGraphicFramePr>
        <p:xfrm>
          <a:off x="536575" y="5235575"/>
          <a:ext cx="6024563" cy="1590675"/>
        </p:xfrm>
        <a:graphic>
          <a:graphicData uri="http://schemas.openxmlformats.org/presentationml/2006/ole">
            <mc:AlternateContent xmlns:mc="http://schemas.openxmlformats.org/markup-compatibility/2006">
              <mc:Choice xmlns:v="urn:schemas-microsoft-com:vml" Requires="v">
                <p:oleObj name="Equation" r:id="rId6" imgW="2158920" imgH="609480" progId="Equation.3">
                  <p:embed/>
                </p:oleObj>
              </mc:Choice>
              <mc:Fallback>
                <p:oleObj name="Equation" r:id="rId6" imgW="2158920" imgH="609480" progId="Equation.3">
                  <p:embed/>
                  <p:pic>
                    <p:nvPicPr>
                      <p:cNvPr id="0" name=""/>
                      <p:cNvPicPr>
                        <a:picLocks noChangeAspect="1" noChangeArrowheads="1"/>
                      </p:cNvPicPr>
                      <p:nvPr/>
                    </p:nvPicPr>
                    <p:blipFill>
                      <a:blip r:embed="rId7"/>
                      <a:srcRect/>
                      <a:stretch>
                        <a:fillRect/>
                      </a:stretch>
                    </p:blipFill>
                    <p:spPr bwMode="auto">
                      <a:xfrm>
                        <a:off x="536575" y="5235575"/>
                        <a:ext cx="6024563" cy="1590675"/>
                      </a:xfrm>
                      <a:prstGeom prst="rect">
                        <a:avLst/>
                      </a:prstGeom>
                      <a:noFill/>
                    </p:spPr>
                  </p:pic>
                </p:oleObj>
              </mc:Fallback>
            </mc:AlternateContent>
          </a:graphicData>
        </a:graphic>
      </p:graphicFrame>
      <p:graphicFrame>
        <p:nvGraphicFramePr>
          <p:cNvPr id="10246" name="Object 4"/>
          <p:cNvGraphicFramePr>
            <a:graphicFrameLocks noChangeAspect="1"/>
          </p:cNvGraphicFramePr>
          <p:nvPr>
            <p:extLst>
              <p:ext uri="{D42A27DB-BD31-4B8C-83A1-F6EECF244321}">
                <p14:modId xmlns:p14="http://schemas.microsoft.com/office/powerpoint/2010/main" val="3452638792"/>
              </p:ext>
            </p:extLst>
          </p:nvPr>
        </p:nvGraphicFramePr>
        <p:xfrm>
          <a:off x="7797800" y="5897563"/>
          <a:ext cx="3663950" cy="627062"/>
        </p:xfrm>
        <a:graphic>
          <a:graphicData uri="http://schemas.openxmlformats.org/presentationml/2006/ole">
            <mc:AlternateContent xmlns:mc="http://schemas.openxmlformats.org/markup-compatibility/2006">
              <mc:Choice xmlns:v="urn:schemas-microsoft-com:vml" Requires="v">
                <p:oleObj name="Equation" r:id="rId8" imgW="1320480" imgH="241200" progId="Equation.3">
                  <p:embed/>
                </p:oleObj>
              </mc:Choice>
              <mc:Fallback>
                <p:oleObj name="Equation" r:id="rId8" imgW="1320480" imgH="241200" progId="Equation.3">
                  <p:embed/>
                  <p:pic>
                    <p:nvPicPr>
                      <p:cNvPr id="0" name=""/>
                      <p:cNvPicPr>
                        <a:picLocks noChangeAspect="1" noChangeArrowheads="1"/>
                      </p:cNvPicPr>
                      <p:nvPr/>
                    </p:nvPicPr>
                    <p:blipFill>
                      <a:blip r:embed="rId9"/>
                      <a:srcRect/>
                      <a:stretch>
                        <a:fillRect/>
                      </a:stretch>
                    </p:blipFill>
                    <p:spPr bwMode="auto">
                      <a:xfrm>
                        <a:off x="7797800" y="5897563"/>
                        <a:ext cx="3663950" cy="627062"/>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83771518"/>
              </p:ext>
            </p:extLst>
          </p:nvPr>
        </p:nvGraphicFramePr>
        <p:xfrm>
          <a:off x="9856217" y="2156306"/>
          <a:ext cx="928687" cy="517525"/>
        </p:xfrm>
        <a:graphic>
          <a:graphicData uri="http://schemas.openxmlformats.org/presentationml/2006/ole">
            <mc:AlternateContent xmlns:mc="http://schemas.openxmlformats.org/markup-compatibility/2006">
              <mc:Choice xmlns:v="urn:schemas-microsoft-com:vml" Requires="v">
                <p:oleObj name="Equation" r:id="rId10" imgW="533160" imgH="253800" progId="Equation.3">
                  <p:embed/>
                </p:oleObj>
              </mc:Choice>
              <mc:Fallback>
                <p:oleObj name="Equation" r:id="rId10" imgW="533160" imgH="253800" progId="Equation.3">
                  <p:embed/>
                  <p:pic>
                    <p:nvPicPr>
                      <p:cNvPr id="0" name=""/>
                      <p:cNvPicPr>
                        <a:picLocks noChangeAspect="1" noChangeArrowheads="1"/>
                      </p:cNvPicPr>
                      <p:nvPr/>
                    </p:nvPicPr>
                    <p:blipFill>
                      <a:blip r:embed="rId11"/>
                      <a:srcRect/>
                      <a:stretch>
                        <a:fillRect/>
                      </a:stretch>
                    </p:blipFill>
                    <p:spPr bwMode="auto">
                      <a:xfrm>
                        <a:off x="9856217" y="2156306"/>
                        <a:ext cx="928687" cy="517525"/>
                      </a:xfrm>
                      <a:prstGeom prst="rect">
                        <a:avLst/>
                      </a:prstGeom>
                      <a:noFill/>
                    </p:spPr>
                  </p:pic>
                </p:oleObj>
              </mc:Fallback>
            </mc:AlternateContent>
          </a:graphicData>
        </a:graphic>
      </p:graphicFrame>
    </p:spTree>
    <p:extLst>
      <p:ext uri="{BB962C8B-B14F-4D97-AF65-F5344CB8AC3E}">
        <p14:creationId xmlns:p14="http://schemas.microsoft.com/office/powerpoint/2010/main" val="5727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extLst>
              <p:ext uri="{D42A27DB-BD31-4B8C-83A1-F6EECF244321}">
                <p14:modId xmlns:p14="http://schemas.microsoft.com/office/powerpoint/2010/main" val="2398719278"/>
              </p:ext>
            </p:extLst>
          </p:nvPr>
        </p:nvGraphicFramePr>
        <p:xfrm>
          <a:off x="5251450" y="1946275"/>
          <a:ext cx="238125" cy="423863"/>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0" name=""/>
                      <p:cNvPicPr>
                        <a:picLocks noChangeAspect="1" noChangeArrowheads="1"/>
                      </p:cNvPicPr>
                      <p:nvPr/>
                    </p:nvPicPr>
                    <p:blipFill>
                      <a:blip r:embed="rId3"/>
                      <a:srcRect/>
                      <a:stretch>
                        <a:fillRect/>
                      </a:stretch>
                    </p:blipFill>
                    <p:spPr bwMode="auto">
                      <a:xfrm>
                        <a:off x="5251450" y="1946275"/>
                        <a:ext cx="238125"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453040" y="4413912"/>
            <a:ext cx="10352273"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two samples have  s</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2 and s</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30 of the same type of variable then the second sample is more varied/dispersed about its mean.</a:t>
            </a:r>
          </a:p>
        </p:txBody>
      </p:sp>
      <p:sp>
        <p:nvSpPr>
          <p:cNvPr id="5" name="TextBox 4"/>
          <p:cNvSpPr txBox="1"/>
          <p:nvPr/>
        </p:nvSpPr>
        <p:spPr>
          <a:xfrm>
            <a:off x="1453040" y="3499044"/>
            <a:ext cx="157676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Example :</a:t>
            </a:r>
          </a:p>
        </p:txBody>
      </p:sp>
      <mc:AlternateContent xmlns:mc="http://schemas.openxmlformats.org/markup-compatibility/2006" xmlns:a14="http://schemas.microsoft.com/office/drawing/2010/main">
        <mc:Choice Requires="a14">
          <p:sp>
            <p:nvSpPr>
              <p:cNvPr id="7" name="TextBox 6"/>
              <p:cNvSpPr txBox="1"/>
              <p:nvPr/>
            </p:nvSpPr>
            <p:spPr>
              <a:xfrm>
                <a:off x="1453040" y="1845512"/>
                <a:ext cx="1109563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larger the value of </a:t>
                </a:r>
                <a14:m>
                  <m:oMath xmlns:m="http://schemas.openxmlformats.org/officeDocument/2006/math">
                    <m:r>
                      <a:rPr lang="en-US" sz="2400" i="1" dirty="0" smtClean="0">
                        <a:latin typeface="Cambria Math" panose="02040503050406030204" pitchFamily="18" charset="0"/>
                        <a:cs typeface="Arial" panose="020B0604020202020204" pitchFamily="34" charset="0"/>
                      </a:rPr>
                      <m:t>𝑠</m:t>
                    </m:r>
                    <m:r>
                      <a:rPr lang="en-US" sz="2400" b="0" i="1" dirty="0" smtClean="0">
                        <a:latin typeface="Cambria Math" panose="02040503050406030204" pitchFamily="18" charset="0"/>
                        <a:cs typeface="Arial" panose="020B0604020202020204" pitchFamily="34" charset="0"/>
                      </a:rPr>
                      <m:t>, </m:t>
                    </m:r>
                    <m:sSup>
                      <m:sSupPr>
                        <m:ctrlPr>
                          <a:rPr lang="en-US" sz="2400" b="0" i="1" dirty="0" smtClean="0">
                            <a:latin typeface="Cambria Math" panose="02040503050406030204" pitchFamily="18" charset="0"/>
                            <a:cs typeface="Arial" panose="020B0604020202020204" pitchFamily="34" charset="0"/>
                          </a:rPr>
                        </m:ctrlPr>
                      </m:sSupPr>
                      <m:e>
                        <m:r>
                          <a:rPr lang="en-US" sz="2400" b="0" i="1" dirty="0" smtClean="0">
                            <a:latin typeface="Cambria Math" panose="02040503050406030204" pitchFamily="18" charset="0"/>
                            <a:cs typeface="Arial" panose="020B0604020202020204" pitchFamily="34" charset="0"/>
                          </a:rPr>
                          <m:t>𝑠</m:t>
                        </m:r>
                      </m:e>
                      <m:sup>
                        <m:r>
                          <a:rPr lang="en-US" sz="2400" b="0" i="1" dirty="0" smtClean="0">
                            <a:latin typeface="Cambria Math" panose="02040503050406030204" pitchFamily="18" charset="0"/>
                            <a:cs typeface="Arial" panose="020B0604020202020204" pitchFamily="34" charset="0"/>
                          </a:rPr>
                          <m:t>2</m:t>
                        </m:r>
                      </m:sup>
                    </m:sSup>
                    <m:r>
                      <a:rPr lang="en-US" sz="2400" b="0" i="1" dirty="0" smtClean="0">
                        <a:latin typeface="Cambria Math" panose="02040503050406030204" pitchFamily="18" charset="0"/>
                        <a:cs typeface="Arial" panose="020B0604020202020204" pitchFamily="34" charset="0"/>
                      </a:rPr>
                      <m:t>, </m:t>
                    </m:r>
                    <m:r>
                      <a:rPr lang="en-US" sz="2400" b="0" i="1" dirty="0" smtClean="0">
                        <a:latin typeface="Cambria Math" panose="02040503050406030204" pitchFamily="18" charset="0"/>
                        <a:ea typeface="Cambria Math" panose="02040503050406030204" pitchFamily="18" charset="0"/>
                        <a:cs typeface="Arial" panose="020B0604020202020204" pitchFamily="34" charset="0"/>
                      </a:rPr>
                      <m:t>𝜎</m:t>
                    </m:r>
                    <m:r>
                      <a:rPr lang="en-US" sz="2400" b="0" i="1" dirty="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400" b="0" i="0" dirty="0" smtClean="0">
                        <a:latin typeface="Cambria Math" panose="02040503050406030204" pitchFamily="18" charset="0"/>
                        <a:ea typeface="Cambria Math" panose="02040503050406030204" pitchFamily="18" charset="0"/>
                        <a:cs typeface="Arial" panose="020B0604020202020204" pitchFamily="34" charset="0"/>
                      </a:rPr>
                      <m:t>or</m:t>
                    </m:r>
                    <m:r>
                      <a:rPr lang="en-US" sz="2400" b="0" i="1" dirty="0" smtClean="0">
                        <a:latin typeface="Cambria Math" panose="02040503050406030204" pitchFamily="18" charset="0"/>
                        <a:ea typeface="Cambria Math" panose="02040503050406030204" pitchFamily="18" charset="0"/>
                        <a:cs typeface="Arial" panose="020B0604020202020204" pitchFamily="34" charset="0"/>
                      </a:rPr>
                      <m:t> </m:t>
                    </m:r>
                    <m:sSup>
                      <m:sSupPr>
                        <m:ctrlPr>
                          <a:rPr lang="en-US" sz="2400" b="0" i="1" dirty="0"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dirty="0" smtClean="0">
                            <a:latin typeface="Cambria Math" panose="02040503050406030204" pitchFamily="18" charset="0"/>
                            <a:ea typeface="Cambria Math" panose="02040503050406030204" pitchFamily="18" charset="0"/>
                            <a:cs typeface="Arial" panose="020B0604020202020204" pitchFamily="34" charset="0"/>
                          </a:rPr>
                          <m:t>𝜎</m:t>
                        </m:r>
                      </m:e>
                      <m:sup>
                        <m:r>
                          <a:rPr lang="en-US" sz="2400" b="0" i="1" dirty="0"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sz="2400" dirty="0">
                    <a:latin typeface="Arial" panose="020B0604020202020204" pitchFamily="34" charset="0"/>
                    <a:cs typeface="Arial" panose="020B0604020202020204" pitchFamily="34" charset="0"/>
                  </a:rPr>
                  <a:t> is, the more variability </a:t>
                </a:r>
              </a:p>
              <a:p>
                <a:r>
                  <a:rPr lang="en-US" sz="2400" dirty="0">
                    <a:latin typeface="Arial" panose="020B0604020202020204" pitchFamily="34" charset="0"/>
                    <a:cs typeface="Arial" panose="020B0604020202020204" pitchFamily="34" charset="0"/>
                  </a:rPr>
                  <a:t>is there in the data about its mean, or the more the data is dispersed </a:t>
                </a:r>
              </a:p>
              <a:p>
                <a:r>
                  <a:rPr lang="en-US" sz="2400" dirty="0">
                    <a:latin typeface="Arial" panose="020B0604020202020204" pitchFamily="34" charset="0"/>
                    <a:cs typeface="Arial" panose="020B0604020202020204" pitchFamily="34" charset="0"/>
                  </a:rPr>
                  <a:t>about its mean. </a:t>
                </a:r>
              </a:p>
            </p:txBody>
          </p:sp>
        </mc:Choice>
        <mc:Fallback xmlns="">
          <p:sp>
            <p:nvSpPr>
              <p:cNvPr id="7" name="TextBox 6"/>
              <p:cNvSpPr txBox="1">
                <a:spLocks noRot="1" noChangeAspect="1" noMove="1" noResize="1" noEditPoints="1" noAdjustHandles="1" noChangeArrowheads="1" noChangeShapeType="1" noTextEdit="1"/>
              </p:cNvSpPr>
              <p:nvPr/>
            </p:nvSpPr>
            <p:spPr>
              <a:xfrm>
                <a:off x="1453040" y="1845512"/>
                <a:ext cx="11095630" cy="1200329"/>
              </a:xfrm>
              <a:prstGeom prst="rect">
                <a:avLst/>
              </a:prstGeom>
              <a:blipFill rotWithShape="0">
                <a:blip r:embed="rId5"/>
                <a:stretch>
                  <a:fillRect l="-824" t="-3553" b="-1116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552A78F-E124-417A-8AF2-6405DC4D1646}"/>
              </a:ext>
            </a:extLst>
          </p:cNvPr>
          <p:cNvSpPr txBox="1"/>
          <p:nvPr/>
        </p:nvSpPr>
        <p:spPr>
          <a:xfrm>
            <a:off x="1453039" y="5564762"/>
            <a:ext cx="10352273" cy="954107"/>
          </a:xfrm>
          <a:prstGeom prst="rect">
            <a:avLst/>
          </a:prstGeom>
          <a:noFill/>
        </p:spPr>
        <p:txBody>
          <a:bodyPr wrap="square" rtlCol="0">
            <a:spAutoFit/>
          </a:bodyPr>
          <a:lstStyle/>
          <a:p>
            <a:r>
              <a:rPr lang="en-US" sz="2800" dirty="0">
                <a:solidFill>
                  <a:srgbClr val="0070C0"/>
                </a:solidFill>
              </a:rPr>
              <a:t>But, how can we compare between two </a:t>
            </a:r>
            <a:r>
              <a:rPr lang="en-US" sz="2800" dirty="0">
                <a:solidFill>
                  <a:srgbClr val="FF0000"/>
                </a:solidFill>
              </a:rPr>
              <a:t>different variables </a:t>
            </a:r>
            <a:r>
              <a:rPr lang="en-US" sz="2800" dirty="0">
                <a:solidFill>
                  <a:srgbClr val="0070C0"/>
                </a:solidFill>
              </a:rPr>
              <a:t>(with </a:t>
            </a:r>
            <a:r>
              <a:rPr lang="en-US" sz="2800" dirty="0">
                <a:solidFill>
                  <a:srgbClr val="FF0000"/>
                </a:solidFill>
              </a:rPr>
              <a:t>different units</a:t>
            </a:r>
            <a:r>
              <a:rPr lang="en-US" sz="2800" dirty="0">
                <a:solidFill>
                  <a:srgbClr val="0070C0"/>
                </a:solidFill>
              </a:rPr>
              <a:t>)?</a:t>
            </a:r>
          </a:p>
        </p:txBody>
      </p:sp>
    </p:spTree>
    <p:extLst>
      <p:ext uri="{BB962C8B-B14F-4D97-AF65-F5344CB8AC3E}">
        <p14:creationId xmlns:p14="http://schemas.microsoft.com/office/powerpoint/2010/main" val="365303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5314" y="471421"/>
            <a:ext cx="570078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4. Coefficient of Variation (CV).</a:t>
            </a:r>
          </a:p>
        </p:txBody>
      </p:sp>
      <p:sp>
        <p:nvSpPr>
          <p:cNvPr id="6" name="Rectangle 5"/>
          <p:cNvSpPr/>
          <p:nvPr/>
        </p:nvSpPr>
        <p:spPr>
          <a:xfrm>
            <a:off x="8552547" y="1467839"/>
            <a:ext cx="12954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unitless</a:t>
            </a:r>
            <a:endParaRPr lang="en-US" sz="2400" baseline="30000" dirty="0">
              <a:latin typeface="Arial" panose="020B0604020202020204" pitchFamily="34" charset="0"/>
              <a:cs typeface="Arial" panose="020B0604020202020204" pitchFamily="34" charset="0"/>
            </a:endParaRPr>
          </a:p>
        </p:txBody>
      </p:sp>
      <p:sp>
        <p:nvSpPr>
          <p:cNvPr id="11" name="TextBox 10"/>
          <p:cNvSpPr txBox="1"/>
          <p:nvPr/>
        </p:nvSpPr>
        <p:spPr>
          <a:xfrm>
            <a:off x="1195314" y="2562357"/>
            <a:ext cx="2719251"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Sample CV:</a:t>
            </a:r>
          </a:p>
        </p:txBody>
      </p:sp>
      <p:sp>
        <p:nvSpPr>
          <p:cNvPr id="14" name="TextBox 13"/>
          <p:cNvSpPr txBox="1"/>
          <p:nvPr/>
        </p:nvSpPr>
        <p:spPr>
          <a:xfrm>
            <a:off x="1187054" y="1264007"/>
            <a:ext cx="303974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Population CV:</a:t>
            </a:r>
          </a:p>
        </p:txBody>
      </p:sp>
      <p:sp>
        <p:nvSpPr>
          <p:cNvPr id="17" name="Rectangle 16"/>
          <p:cNvSpPr/>
          <p:nvPr/>
        </p:nvSpPr>
        <p:spPr>
          <a:xfrm>
            <a:off x="8666847" y="3219181"/>
            <a:ext cx="12954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unitless</a:t>
            </a:r>
            <a:endParaRPr lang="en-US" sz="2400" baseline="30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Rectangle 18"/>
              <p:cNvSpPr/>
              <p:nvPr/>
            </p:nvSpPr>
            <p:spPr>
              <a:xfrm>
                <a:off x="5062326" y="1220918"/>
                <a:ext cx="2783583" cy="10095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𝐶</m:t>
                      </m:r>
                      <m:r>
                        <a:rPr lang="en-US" sz="3200" b="0" i="1" smtClean="0">
                          <a:latin typeface="Cambria Math" panose="02040503050406030204" pitchFamily="18" charset="0"/>
                          <a:ea typeface="Cambria Math" panose="02040503050406030204" pitchFamily="18" charset="0"/>
                          <a:cs typeface="Arial" panose="020B0604020202020204" pitchFamily="34" charset="0"/>
                        </a:rPr>
                        <m:t>𝑉</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200" i="1">
                              <a:latin typeface="Cambria Math" panose="02040503050406030204" pitchFamily="18" charset="0"/>
                              <a:ea typeface="Cambria Math" panose="02040503050406030204" pitchFamily="18" charset="0"/>
                              <a:cs typeface="Arial" panose="020B0604020202020204" pitchFamily="34" charset="0"/>
                            </a:rPr>
                            <m:t>𝜎</m:t>
                          </m:r>
                        </m:num>
                        <m:den>
                          <m:r>
                            <a:rPr lang="en-US" sz="3200" i="1">
                              <a:latin typeface="Cambria Math" panose="02040503050406030204" pitchFamily="18" charset="0"/>
                              <a:ea typeface="Cambria Math" panose="02040503050406030204" pitchFamily="18" charset="0"/>
                              <a:cs typeface="Arial" panose="020B0604020202020204" pitchFamily="34" charset="0"/>
                            </a:rPr>
                            <m:t>𝜇</m:t>
                          </m:r>
                        </m:den>
                      </m:f>
                      <m:r>
                        <a:rPr lang="en-US" sz="3200" b="0" i="1" smtClean="0">
                          <a:latin typeface="Cambria Math" panose="02040503050406030204" pitchFamily="18" charset="0"/>
                          <a:ea typeface="Cambria Math" panose="02040503050406030204" pitchFamily="18" charset="0"/>
                          <a:cs typeface="Arial" panose="020B0604020202020204" pitchFamily="34" charset="0"/>
                        </a:rPr>
                        <m:t> 100%</m:t>
                      </m:r>
                    </m:oMath>
                  </m:oMathPara>
                </a14:m>
                <a:endParaRPr lang="en-US" sz="3200" dirty="0"/>
              </a:p>
            </p:txBody>
          </p:sp>
        </mc:Choice>
        <mc:Fallback xmlns="">
          <p:sp>
            <p:nvSpPr>
              <p:cNvPr id="19" name="Rectangle 18"/>
              <p:cNvSpPr>
                <a:spLocks noRot="1" noChangeAspect="1" noMove="1" noResize="1" noEditPoints="1" noAdjustHandles="1" noChangeArrowheads="1" noChangeShapeType="1" noTextEdit="1"/>
              </p:cNvSpPr>
              <p:nvPr/>
            </p:nvSpPr>
            <p:spPr>
              <a:xfrm>
                <a:off x="5062326" y="1220918"/>
                <a:ext cx="2783583" cy="100950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062326" y="2982226"/>
                <a:ext cx="2763577" cy="9355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𝐶</m:t>
                      </m:r>
                      <m:r>
                        <a:rPr lang="en-US" sz="3200" b="0" i="1" smtClean="0">
                          <a:latin typeface="Cambria Math" panose="02040503050406030204" pitchFamily="18" charset="0"/>
                          <a:ea typeface="Cambria Math" panose="02040503050406030204" pitchFamily="18" charset="0"/>
                          <a:cs typeface="Arial" panose="020B0604020202020204" pitchFamily="34" charset="0"/>
                        </a:rPr>
                        <m:t>𝑉</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200" i="1">
                              <a:latin typeface="Cambria Math" panose="02040503050406030204" pitchFamily="18" charset="0"/>
                              <a:ea typeface="Cambria Math" panose="02040503050406030204" pitchFamily="18" charset="0"/>
                              <a:cs typeface="Arial" panose="020B0604020202020204" pitchFamily="34" charset="0"/>
                            </a:rPr>
                            <m:t>𝑠</m:t>
                          </m:r>
                        </m:num>
                        <m:den>
                          <m:acc>
                            <m:accPr>
                              <m:chr m:val="̅"/>
                              <m:ctrlPr>
                                <a:rPr lang="en-US" sz="3200" i="1">
                                  <a:latin typeface="Cambria Math" panose="02040503050406030204" pitchFamily="18" charset="0"/>
                                  <a:ea typeface="Cambria Math" panose="02040503050406030204" pitchFamily="18" charset="0"/>
                                  <a:cs typeface="Arial" panose="020B0604020202020204" pitchFamily="34" charset="0"/>
                                </a:rPr>
                              </m:ctrlPr>
                            </m:accPr>
                            <m:e>
                              <m:r>
                                <a:rPr lang="en-US" sz="3200" i="1">
                                  <a:latin typeface="Cambria Math" panose="02040503050406030204" pitchFamily="18" charset="0"/>
                                  <a:ea typeface="Cambria Math" panose="02040503050406030204" pitchFamily="18" charset="0"/>
                                  <a:cs typeface="Arial" panose="020B0604020202020204" pitchFamily="34" charset="0"/>
                                </a:rPr>
                                <m:t>𝑥</m:t>
                              </m:r>
                            </m:e>
                          </m:acc>
                        </m:den>
                      </m:f>
                      <m:r>
                        <a:rPr lang="en-US" sz="3200" b="0" i="1" smtClean="0">
                          <a:latin typeface="Cambria Math" panose="02040503050406030204" pitchFamily="18" charset="0"/>
                          <a:ea typeface="Cambria Math" panose="02040503050406030204" pitchFamily="18" charset="0"/>
                          <a:cs typeface="Arial" panose="020B0604020202020204" pitchFamily="34" charset="0"/>
                        </a:rPr>
                        <m:t> 100%</m:t>
                      </m:r>
                    </m:oMath>
                  </m:oMathPara>
                </a14:m>
                <a:endParaRPr lang="en-US" sz="3200" dirty="0"/>
              </a:p>
            </p:txBody>
          </p:sp>
        </mc:Choice>
        <mc:Fallback xmlns="">
          <p:sp>
            <p:nvSpPr>
              <p:cNvPr id="20" name="Rectangle 19"/>
              <p:cNvSpPr>
                <a:spLocks noRot="1" noChangeAspect="1" noMove="1" noResize="1" noEditPoints="1" noAdjustHandles="1" noChangeArrowheads="1" noChangeShapeType="1" noTextEdit="1"/>
              </p:cNvSpPr>
              <p:nvPr/>
            </p:nvSpPr>
            <p:spPr>
              <a:xfrm>
                <a:off x="5062326" y="2982226"/>
                <a:ext cx="2763577" cy="935577"/>
              </a:xfrm>
              <a:prstGeom prst="rect">
                <a:avLst/>
              </a:prstGeom>
              <a:blipFill>
                <a:blip r:embed="rId3"/>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F380C322-BA55-40FD-AC8C-8152F4A79DE9}"/>
              </a:ext>
            </a:extLst>
          </p:cNvPr>
          <p:cNvSpPr txBox="1"/>
          <p:nvPr/>
        </p:nvSpPr>
        <p:spPr>
          <a:xfrm>
            <a:off x="1195314" y="4456657"/>
            <a:ext cx="10229805"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of five people drawn from a population are given by 3, 8, 7, 5, 5 years. Find the coefficient of variation.</a:t>
            </a:r>
          </a:p>
        </p:txBody>
      </p:sp>
      <p:sp>
        <p:nvSpPr>
          <p:cNvPr id="22" name="TextBox 21">
            <a:extLst>
              <a:ext uri="{FF2B5EF4-FFF2-40B4-BE49-F238E27FC236}">
                <a16:creationId xmlns:a16="http://schemas.microsoft.com/office/drawing/2014/main" id="{EAEE5742-9F9C-4699-ACC4-C6A110966C3C}"/>
              </a:ext>
            </a:extLst>
          </p:cNvPr>
          <p:cNvSpPr txBox="1"/>
          <p:nvPr/>
        </p:nvSpPr>
        <p:spPr>
          <a:xfrm>
            <a:off x="1353517" y="3918792"/>
            <a:ext cx="167071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C630A99-4F26-4589-8890-F108B4FB7732}"/>
                  </a:ext>
                </a:extLst>
              </p:cNvPr>
              <p:cNvSpPr/>
              <p:nvPr/>
            </p:nvSpPr>
            <p:spPr>
              <a:xfrm>
                <a:off x="4203911" y="5350438"/>
                <a:ext cx="4968476" cy="10275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𝐶</m:t>
                      </m:r>
                      <m:r>
                        <a:rPr lang="en-US" sz="3200" b="0" i="1" smtClean="0">
                          <a:latin typeface="Cambria Math" panose="02040503050406030204" pitchFamily="18" charset="0"/>
                          <a:ea typeface="Cambria Math" panose="02040503050406030204" pitchFamily="18" charset="0"/>
                          <a:cs typeface="Arial" panose="020B0604020202020204" pitchFamily="34" charset="0"/>
                        </a:rPr>
                        <m:t>𝑉</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ea typeface="Cambria Math" panose="02040503050406030204" pitchFamily="18" charset="0"/>
                              <a:cs typeface="Arial" panose="020B0604020202020204" pitchFamily="34" charset="0"/>
                            </a:rPr>
                            <m:t>1.95</m:t>
                          </m:r>
                        </m:num>
                        <m:den>
                          <m:r>
                            <a:rPr lang="en-US" sz="3200" b="0" i="1" smtClean="0">
                              <a:latin typeface="Cambria Math" panose="02040503050406030204" pitchFamily="18" charset="0"/>
                              <a:ea typeface="Cambria Math" panose="02040503050406030204" pitchFamily="18" charset="0"/>
                              <a:cs typeface="Arial" panose="020B0604020202020204" pitchFamily="34" charset="0"/>
                            </a:rPr>
                            <m:t>5.6</m:t>
                          </m:r>
                        </m:den>
                      </m:f>
                      <m:r>
                        <a:rPr lang="en-US" sz="3200" b="0" i="1" smtClean="0">
                          <a:latin typeface="Cambria Math" panose="02040503050406030204" pitchFamily="18" charset="0"/>
                          <a:ea typeface="Cambria Math" panose="02040503050406030204" pitchFamily="18" charset="0"/>
                          <a:cs typeface="Arial" panose="020B0604020202020204" pitchFamily="34" charset="0"/>
                        </a:rPr>
                        <m:t> 100%=34.8%</m:t>
                      </m:r>
                    </m:oMath>
                  </m:oMathPara>
                </a14:m>
                <a:endParaRPr lang="en-US" sz="3200" dirty="0"/>
              </a:p>
            </p:txBody>
          </p:sp>
        </mc:Choice>
        <mc:Fallback xmlns="">
          <p:sp>
            <p:nvSpPr>
              <p:cNvPr id="23" name="Rectangle 22">
                <a:extLst>
                  <a:ext uri="{FF2B5EF4-FFF2-40B4-BE49-F238E27FC236}">
                    <a16:creationId xmlns:a16="http://schemas.microsoft.com/office/drawing/2014/main" id="{4C630A99-4F26-4589-8890-F108B4FB7732}"/>
                  </a:ext>
                </a:extLst>
              </p:cNvPr>
              <p:cNvSpPr>
                <a:spLocks noRot="1" noChangeAspect="1" noMove="1" noResize="1" noEditPoints="1" noAdjustHandles="1" noChangeArrowheads="1" noChangeShapeType="1" noTextEdit="1"/>
              </p:cNvSpPr>
              <p:nvPr/>
            </p:nvSpPr>
            <p:spPr>
              <a:xfrm>
                <a:off x="4203911" y="5350438"/>
                <a:ext cx="4968476" cy="102752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59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4" grpId="0" animBg="1"/>
      <p:bldP spid="17" grpId="0"/>
      <p:bldP spid="19" grpId="0"/>
      <p:bldP spid="20" grpId="0"/>
      <p:bldP spid="21" grpId="0"/>
      <p:bldP spid="22"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C48F0-9FE7-4E99-A5AD-F6C07348AA04}"/>
              </a:ext>
            </a:extLst>
          </p:cNvPr>
          <p:cNvSpPr txBox="1"/>
          <p:nvPr/>
        </p:nvSpPr>
        <p:spPr>
          <a:xfrm>
            <a:off x="861939" y="1199107"/>
            <a:ext cx="10229805"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Ages and weights of five people drawn from a population are given by </a:t>
            </a:r>
          </a:p>
          <a:p>
            <a:r>
              <a:rPr lang="en-US" sz="2400" dirty="0">
                <a:latin typeface="Arial" panose="020B0604020202020204" pitchFamily="34" charset="0"/>
                <a:cs typeface="Arial" panose="020B0604020202020204" pitchFamily="34" charset="0"/>
              </a:rPr>
              <a:t>3, 8, 7, 5, 5 years and 70, 85, 90, 60, 70 pounds. Compare the variability in age to weights.</a:t>
            </a:r>
          </a:p>
        </p:txBody>
      </p:sp>
      <p:sp>
        <p:nvSpPr>
          <p:cNvPr id="3" name="TextBox 2">
            <a:extLst>
              <a:ext uri="{FF2B5EF4-FFF2-40B4-BE49-F238E27FC236}">
                <a16:creationId xmlns:a16="http://schemas.microsoft.com/office/drawing/2014/main" id="{8D9AD0E0-1B6D-4B60-A7CC-6E2C17228071}"/>
              </a:ext>
            </a:extLst>
          </p:cNvPr>
          <p:cNvSpPr txBox="1"/>
          <p:nvPr/>
        </p:nvSpPr>
        <p:spPr>
          <a:xfrm>
            <a:off x="1020142" y="661242"/>
            <a:ext cx="167071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Example :</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54C6B3E-2CB2-4CE1-B1BC-40063A42B552}"/>
                  </a:ext>
                </a:extLst>
              </p:cNvPr>
              <p:cNvSpPr/>
              <p:nvPr/>
            </p:nvSpPr>
            <p:spPr>
              <a:xfrm>
                <a:off x="3375236" y="2626288"/>
                <a:ext cx="6297621" cy="10275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𝐶</m:t>
                      </m:r>
                      <m:r>
                        <a:rPr lang="en-US" sz="3200" b="0" i="1" smtClean="0">
                          <a:latin typeface="Cambria Math" panose="02040503050406030204" pitchFamily="18" charset="0"/>
                          <a:ea typeface="Cambria Math" panose="02040503050406030204" pitchFamily="18" charset="0"/>
                          <a:cs typeface="Arial" panose="020B0604020202020204" pitchFamily="34" charset="0"/>
                        </a:rPr>
                        <m:t>𝑉</m:t>
                      </m:r>
                      <m:r>
                        <a:rPr lang="en-US" sz="32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3200" b="0" i="0" smtClean="0">
                          <a:latin typeface="Cambria Math" panose="02040503050406030204" pitchFamily="18" charset="0"/>
                          <a:ea typeface="Cambria Math" panose="02040503050406030204" pitchFamily="18" charset="0"/>
                          <a:cs typeface="Arial" panose="020B0604020202020204" pitchFamily="34" charset="0"/>
                        </a:rPr>
                        <m:t>of</m:t>
                      </m:r>
                      <m:r>
                        <a:rPr lang="en-US" sz="32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3200" b="0" i="0" smtClean="0">
                          <a:latin typeface="Cambria Math" panose="02040503050406030204" pitchFamily="18" charset="0"/>
                          <a:ea typeface="Cambria Math" panose="02040503050406030204" pitchFamily="18" charset="0"/>
                          <a:cs typeface="Arial" panose="020B0604020202020204" pitchFamily="34" charset="0"/>
                        </a:rPr>
                        <m:t>age</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ea typeface="Cambria Math" panose="02040503050406030204" pitchFamily="18" charset="0"/>
                              <a:cs typeface="Arial" panose="020B0604020202020204" pitchFamily="34" charset="0"/>
                            </a:rPr>
                            <m:t>1.95</m:t>
                          </m:r>
                        </m:num>
                        <m:den>
                          <m:r>
                            <a:rPr lang="en-US" sz="3200" b="0" i="1" smtClean="0">
                              <a:latin typeface="Cambria Math" panose="02040503050406030204" pitchFamily="18" charset="0"/>
                              <a:ea typeface="Cambria Math" panose="02040503050406030204" pitchFamily="18" charset="0"/>
                              <a:cs typeface="Arial" panose="020B0604020202020204" pitchFamily="34" charset="0"/>
                            </a:rPr>
                            <m:t>5.6</m:t>
                          </m:r>
                        </m:den>
                      </m:f>
                      <m:r>
                        <a:rPr lang="en-US" sz="3200" b="0" i="1" smtClean="0">
                          <a:latin typeface="Cambria Math" panose="02040503050406030204" pitchFamily="18" charset="0"/>
                          <a:ea typeface="Cambria Math" panose="02040503050406030204" pitchFamily="18" charset="0"/>
                          <a:cs typeface="Arial" panose="020B0604020202020204" pitchFamily="34" charset="0"/>
                        </a:rPr>
                        <m:t> 100%=34.8%</m:t>
                      </m:r>
                    </m:oMath>
                  </m:oMathPara>
                </a14:m>
                <a:endParaRPr lang="en-US" sz="3200" dirty="0"/>
              </a:p>
            </p:txBody>
          </p:sp>
        </mc:Choice>
        <mc:Fallback xmlns="">
          <p:sp>
            <p:nvSpPr>
              <p:cNvPr id="4" name="Rectangle 3">
                <a:extLst>
                  <a:ext uri="{FF2B5EF4-FFF2-40B4-BE49-F238E27FC236}">
                    <a16:creationId xmlns:a16="http://schemas.microsoft.com/office/drawing/2014/main" id="{054C6B3E-2CB2-4CE1-B1BC-40063A42B552}"/>
                  </a:ext>
                </a:extLst>
              </p:cNvPr>
              <p:cNvSpPr>
                <a:spLocks noRot="1" noChangeAspect="1" noMove="1" noResize="1" noEditPoints="1" noAdjustHandles="1" noChangeArrowheads="1" noChangeShapeType="1" noTextEdit="1"/>
              </p:cNvSpPr>
              <p:nvPr/>
            </p:nvSpPr>
            <p:spPr>
              <a:xfrm>
                <a:off x="3375236" y="2626288"/>
                <a:ext cx="6297621" cy="10275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49B3D05-77CE-4C52-A302-9EE9B2CCA1FA}"/>
                  </a:ext>
                </a:extLst>
              </p:cNvPr>
              <p:cNvSpPr/>
              <p:nvPr/>
            </p:nvSpPr>
            <p:spPr>
              <a:xfrm>
                <a:off x="3375235" y="4458565"/>
                <a:ext cx="6919330" cy="10275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𝐶</m:t>
                      </m:r>
                      <m:r>
                        <a:rPr lang="en-US" sz="3200" b="0" i="1" smtClean="0">
                          <a:latin typeface="Cambria Math" panose="02040503050406030204" pitchFamily="18" charset="0"/>
                          <a:ea typeface="Cambria Math" panose="02040503050406030204" pitchFamily="18" charset="0"/>
                          <a:cs typeface="Arial" panose="020B0604020202020204" pitchFamily="34" charset="0"/>
                        </a:rPr>
                        <m:t>𝑉</m:t>
                      </m:r>
                      <m:r>
                        <a:rPr lang="en-US" sz="32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3200" b="0" i="0" smtClean="0">
                          <a:latin typeface="Cambria Math" panose="02040503050406030204" pitchFamily="18" charset="0"/>
                          <a:ea typeface="Cambria Math" panose="02040503050406030204" pitchFamily="18" charset="0"/>
                          <a:cs typeface="Arial" panose="020B0604020202020204" pitchFamily="34" charset="0"/>
                        </a:rPr>
                        <m:t>of</m:t>
                      </m:r>
                      <m:r>
                        <a:rPr lang="en-US" sz="32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3200" b="0" i="0" smtClean="0">
                          <a:latin typeface="Cambria Math" panose="02040503050406030204" pitchFamily="18" charset="0"/>
                          <a:ea typeface="Cambria Math" panose="02040503050406030204" pitchFamily="18" charset="0"/>
                          <a:cs typeface="Arial" panose="020B0604020202020204" pitchFamily="34" charset="0"/>
                        </a:rPr>
                        <m:t>weight</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ea typeface="Cambria Math" panose="02040503050406030204" pitchFamily="18" charset="0"/>
                              <a:cs typeface="Arial" panose="020B0604020202020204" pitchFamily="34" charset="0"/>
                            </a:rPr>
                            <m:t>12.25</m:t>
                          </m:r>
                        </m:num>
                        <m:den>
                          <m:r>
                            <a:rPr lang="en-US" sz="3200" b="0" i="1" smtClean="0">
                              <a:latin typeface="Cambria Math" panose="02040503050406030204" pitchFamily="18" charset="0"/>
                              <a:ea typeface="Cambria Math" panose="02040503050406030204" pitchFamily="18" charset="0"/>
                              <a:cs typeface="Arial" panose="020B0604020202020204" pitchFamily="34" charset="0"/>
                            </a:rPr>
                            <m:t>75</m:t>
                          </m:r>
                        </m:den>
                      </m:f>
                      <m:r>
                        <a:rPr lang="en-US" sz="3200" b="0" i="1" smtClean="0">
                          <a:latin typeface="Cambria Math" panose="02040503050406030204" pitchFamily="18" charset="0"/>
                          <a:ea typeface="Cambria Math" panose="02040503050406030204" pitchFamily="18" charset="0"/>
                          <a:cs typeface="Arial" panose="020B0604020202020204" pitchFamily="34" charset="0"/>
                        </a:rPr>
                        <m:t> 100%=16.3%</m:t>
                      </m:r>
                    </m:oMath>
                  </m:oMathPara>
                </a14:m>
                <a:endParaRPr lang="en-US" sz="3200" dirty="0"/>
              </a:p>
            </p:txBody>
          </p:sp>
        </mc:Choice>
        <mc:Fallback xmlns="">
          <p:sp>
            <p:nvSpPr>
              <p:cNvPr id="5" name="Rectangle 4">
                <a:extLst>
                  <a:ext uri="{FF2B5EF4-FFF2-40B4-BE49-F238E27FC236}">
                    <a16:creationId xmlns:a16="http://schemas.microsoft.com/office/drawing/2014/main" id="{349B3D05-77CE-4C52-A302-9EE9B2CCA1FA}"/>
                  </a:ext>
                </a:extLst>
              </p:cNvPr>
              <p:cNvSpPr>
                <a:spLocks noRot="1" noChangeAspect="1" noMove="1" noResize="1" noEditPoints="1" noAdjustHandles="1" noChangeArrowheads="1" noChangeShapeType="1" noTextEdit="1"/>
              </p:cNvSpPr>
              <p:nvPr/>
            </p:nvSpPr>
            <p:spPr>
              <a:xfrm>
                <a:off x="3375235" y="4458565"/>
                <a:ext cx="6919330" cy="1027525"/>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EE15CE4-6DE0-4313-83FD-7D1DB43A732F}"/>
              </a:ext>
            </a:extLst>
          </p:cNvPr>
          <p:cNvSpPr txBox="1"/>
          <p:nvPr/>
        </p:nvSpPr>
        <p:spPr>
          <a:xfrm rot="10800000" flipV="1">
            <a:off x="2615366" y="5775600"/>
            <a:ext cx="7817359" cy="523220"/>
          </a:xfrm>
          <a:prstGeom prst="rect">
            <a:avLst/>
          </a:prstGeom>
          <a:noFill/>
        </p:spPr>
        <p:txBody>
          <a:bodyPr wrap="square" rtlCol="0">
            <a:spAutoFit/>
          </a:bodyPr>
          <a:lstStyle/>
          <a:p>
            <a:r>
              <a:rPr lang="en-US" sz="2800" dirty="0"/>
              <a:t>There is more variability in age than in weight. </a:t>
            </a:r>
          </a:p>
        </p:txBody>
      </p:sp>
    </p:spTree>
    <p:extLst>
      <p:ext uri="{BB962C8B-B14F-4D97-AF65-F5344CB8AC3E}">
        <p14:creationId xmlns:p14="http://schemas.microsoft.com/office/powerpoint/2010/main" val="27309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0" y="1295401"/>
            <a:ext cx="8229352" cy="4605593"/>
          </a:xfrm>
          <a:prstGeom prst="rect">
            <a:avLst/>
          </a:prstGeom>
        </p:spPr>
        <p:txBody>
          <a:bodyPr>
            <a:noAutofit/>
          </a:bodyPr>
          <a:lstStyle/>
          <a:p>
            <a:pPr marL="342900" indent="-342900">
              <a:spcBef>
                <a:spcPct val="20000"/>
              </a:spcBef>
              <a:buFont typeface="Arial" pitchFamily="34" charset="0"/>
              <a:buAutoNum type="arabicPeriod"/>
              <a:defRPr/>
            </a:pPr>
            <a:r>
              <a:rPr lang="en-US" sz="2400" dirty="0">
                <a:latin typeface="Times New Roman" pitchFamily="18" charset="0"/>
                <a:cs typeface="Times New Roman" pitchFamily="18" charset="0"/>
              </a:rPr>
              <a:t>Data entry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Press [STAT] key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[Edit…]</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Enter </a:t>
            </a:r>
            <a:r>
              <a:rPr lang="en-US" sz="2400" i="1" dirty="0">
                <a:latin typeface="Times New Roman" pitchFamily="18" charset="0"/>
                <a:cs typeface="Times New Roman" pitchFamily="18" charset="0"/>
              </a:rPr>
              <a:t>x</a:t>
            </a:r>
            <a:r>
              <a:rPr lang="en-US" sz="2400" dirty="0">
                <a:latin typeface="Times New Roman" pitchFamily="18" charset="0"/>
                <a:cs typeface="Times New Roman" pitchFamily="18" charset="0"/>
              </a:rPr>
              <a:t> into list 1 [L1] </a:t>
            </a:r>
          </a:p>
          <a:p>
            <a:pPr marL="342900" indent="-342900">
              <a:spcBef>
                <a:spcPct val="20000"/>
              </a:spcBef>
              <a:buFont typeface="+mj-lt"/>
              <a:buAutoNum type="arabicPeriod" startAt="2"/>
              <a:defRPr/>
            </a:pPr>
            <a:r>
              <a:rPr lang="en-US" sz="2400" dirty="0">
                <a:latin typeface="Times New Roman" pitchFamily="18" charset="0"/>
                <a:cs typeface="Times New Roman" pitchFamily="18" charset="0"/>
              </a:rPr>
              <a:t>  Statistics calculations</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Press [STAT] key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[CALC]</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option 1: </a:t>
            </a:r>
            <a:r>
              <a:rPr lang="en-US" sz="2400" dirty="0">
                <a:solidFill>
                  <a:srgbClr val="FF0000"/>
                </a:solidFill>
                <a:latin typeface="Times New Roman" pitchFamily="18" charset="0"/>
                <a:cs typeface="Times New Roman" pitchFamily="18" charset="0"/>
              </a:rPr>
              <a:t>[1-Var Stats]</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List: </a:t>
            </a:r>
            <a:r>
              <a:rPr lang="en-US" sz="2400" dirty="0">
                <a:solidFill>
                  <a:srgbClr val="FF0000"/>
                </a:solidFill>
                <a:latin typeface="Times New Roman" pitchFamily="18" charset="0"/>
                <a:cs typeface="Times New Roman" pitchFamily="18" charset="0"/>
              </a:rPr>
              <a:t>L1</a:t>
            </a:r>
          </a:p>
          <a:p>
            <a:pPr lvl="1">
              <a:spcBef>
                <a:spcPct val="20000"/>
              </a:spcBef>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FreqList</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leave empty</a:t>
            </a:r>
            <a:endParaRPr lang="en-US" sz="2400" dirty="0">
              <a:latin typeface="Times New Roman" pitchFamily="18" charset="0"/>
              <a:cs typeface="Times New Roman" pitchFamily="18" charset="0"/>
            </a:endParaRPr>
          </a:p>
          <a:p>
            <a:pPr marL="457200" indent="-457200">
              <a:spcBef>
                <a:spcPct val="20000"/>
              </a:spcBef>
              <a:buFont typeface="+mj-lt"/>
              <a:buAutoNum type="arabicPeriod" startAt="2"/>
              <a:defRPr/>
            </a:pPr>
            <a:r>
              <a:rPr lang="en-US" sz="2400" dirty="0">
                <a:solidFill>
                  <a:srgbClr val="FF0000"/>
                </a:solidFill>
                <a:latin typeface="Times New Roman" pitchFamily="18" charset="0"/>
                <a:cs typeface="Times New Roman" pitchFamily="18" charset="0"/>
              </a:rPr>
              <a:t>On some calculators you do </a:t>
            </a:r>
          </a:p>
          <a:p>
            <a:pPr algn="ctr">
              <a:spcBef>
                <a:spcPct val="20000"/>
              </a:spcBef>
              <a:defRPr/>
            </a:pPr>
            <a:r>
              <a:rPr lang="en-US" sz="2400" dirty="0">
                <a:solidFill>
                  <a:srgbClr val="FF0000"/>
                </a:solidFill>
                <a:latin typeface="Times New Roman" pitchFamily="18" charset="0"/>
                <a:cs typeface="Times New Roman" pitchFamily="18" charset="0"/>
              </a:rPr>
              <a:t>1-Var Stats L1</a:t>
            </a:r>
          </a:p>
          <a:p>
            <a:pPr marL="342900" indent="-342900">
              <a:spcBef>
                <a:spcPct val="20000"/>
              </a:spcBef>
              <a:buFont typeface="Arial" pitchFamily="34" charset="0"/>
              <a:buAutoNum type="arabicPeriod"/>
              <a:defRPr/>
            </a:pPr>
            <a:endParaRPr lang="en-US" sz="2400" dirty="0">
              <a:latin typeface="Times New Roman" pitchFamily="18" charset="0"/>
              <a:cs typeface="Times New Roman" pitchFamily="18" charset="0"/>
            </a:endParaRPr>
          </a:p>
          <a:p>
            <a:pPr marL="342900" indent="-342900">
              <a:spcBef>
                <a:spcPct val="20000"/>
              </a:spcBef>
              <a:defRPr/>
            </a:pPr>
            <a:endParaRPr lang="en-US" sz="2400" dirty="0">
              <a:latin typeface="Times New Roman" pitchFamily="18" charset="0"/>
              <a:cs typeface="Times New Roman" pitchFamily="18" charset="0"/>
            </a:endParaRPr>
          </a:p>
        </p:txBody>
      </p:sp>
      <p:sp>
        <p:nvSpPr>
          <p:cNvPr id="4" name="Title 1"/>
          <p:cNvSpPr txBox="1">
            <a:spLocks/>
          </p:cNvSpPr>
          <p:nvPr/>
        </p:nvSpPr>
        <p:spPr>
          <a:xfrm>
            <a:off x="1676400" y="304801"/>
            <a:ext cx="8382000" cy="940285"/>
          </a:xfrm>
          <a:prstGeom prst="rect">
            <a:avLst/>
          </a:prstGeom>
        </p:spPr>
        <p:txBody>
          <a:bodyPr>
            <a:noAutofit/>
          </a:bodyPr>
          <a:lstStyle/>
          <a:p>
            <a:pPr>
              <a:spcBef>
                <a:spcPct val="0"/>
              </a:spcBef>
              <a:defRPr/>
            </a:pPr>
            <a:r>
              <a:rPr lang="en-US" sz="4400" b="1" dirty="0">
                <a:latin typeface="+mj-lt"/>
                <a:ea typeface="+mj-ea"/>
                <a:cs typeface="+mj-cs"/>
              </a:rPr>
              <a:t>Using Calculator TI-84 Plus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76" y="5594911"/>
            <a:ext cx="1129852" cy="1263089"/>
          </a:xfrm>
          <a:prstGeom prst="rect">
            <a:avLst/>
          </a:prstGeom>
        </p:spPr>
      </p:pic>
    </p:spTree>
    <p:extLst>
      <p:ext uri="{BB962C8B-B14F-4D97-AF65-F5344CB8AC3E}">
        <p14:creationId xmlns:p14="http://schemas.microsoft.com/office/powerpoint/2010/main" val="1834984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500"/>
                                        <p:tgtEl>
                                          <p:spTgt spid="3">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500"/>
                                        <p:tgtEl>
                                          <p:spTgt spid="3">
                                            <p:txEl>
                                              <p:pRg st="5" end="5"/>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ox(in)">
                                      <p:cBhvr>
                                        <p:cTn id="27" dur="500"/>
                                        <p:tgtEl>
                                          <p:spTgt spid="3">
                                            <p:txEl>
                                              <p:pRg st="6" end="6"/>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ox(in)">
                                      <p:cBhvr>
                                        <p:cTn id="30" dur="500"/>
                                        <p:tgtEl>
                                          <p:spTgt spid="3">
                                            <p:txEl>
                                              <p:pRg st="7" end="7"/>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ox(in)">
                                      <p:cBhvr>
                                        <p:cTn id="33" dur="500"/>
                                        <p:tgtEl>
                                          <p:spTgt spid="3">
                                            <p:txEl>
                                              <p:pRg st="8" end="8"/>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ox(in)">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ox(in)">
                                      <p:cBhvr>
                                        <p:cTn id="41" dur="500"/>
                                        <p:tgtEl>
                                          <p:spTgt spid="3">
                                            <p:txEl>
                                              <p:pRg st="10" end="10"/>
                                            </p:txEl>
                                          </p:spTgt>
                                        </p:tgtEl>
                                      </p:cBhvr>
                                    </p:animEffect>
                                  </p:childTnLst>
                                </p:cTn>
                              </p:par>
                              <p:par>
                                <p:cTn id="42" presetID="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box(in)">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8764"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730" y="0"/>
            <a:ext cx="3857625" cy="6858000"/>
          </a:xfrm>
          <a:prstGeom prst="rect">
            <a:avLst/>
          </a:prstGeom>
        </p:spPr>
      </p:pic>
      <p:sp>
        <p:nvSpPr>
          <p:cNvPr id="4" name="Oval 3"/>
          <p:cNvSpPr/>
          <p:nvPr/>
        </p:nvSpPr>
        <p:spPr>
          <a:xfrm>
            <a:off x="2729132" y="3362178"/>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9873175" y="608896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40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76844" y="1014857"/>
            <a:ext cx="426751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For the same sample: 3, 8, 7, 5, 5</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011" y="0"/>
            <a:ext cx="3857625" cy="6858000"/>
          </a:xfrm>
          <a:prstGeom prst="rect">
            <a:avLst/>
          </a:prstGeom>
        </p:spPr>
      </p:pic>
      <p:sp>
        <p:nvSpPr>
          <p:cNvPr id="4" name="Oval 3"/>
          <p:cNvSpPr/>
          <p:nvPr/>
        </p:nvSpPr>
        <p:spPr>
          <a:xfrm>
            <a:off x="2729132" y="3362178"/>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060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602" y="0"/>
            <a:ext cx="3857625" cy="6858000"/>
          </a:xfrm>
          <a:prstGeom prst="rect">
            <a:avLst/>
          </a:prstGeom>
        </p:spPr>
      </p:pic>
      <p:sp>
        <p:nvSpPr>
          <p:cNvPr id="8" name="Oval 7"/>
          <p:cNvSpPr/>
          <p:nvPr/>
        </p:nvSpPr>
        <p:spPr>
          <a:xfrm>
            <a:off x="4265186"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011" y="0"/>
            <a:ext cx="3857625" cy="6858000"/>
          </a:xfrm>
          <a:prstGeom prst="rect">
            <a:avLst/>
          </a:prstGeom>
        </p:spPr>
      </p:pic>
    </p:spTree>
    <p:extLst>
      <p:ext uri="{BB962C8B-B14F-4D97-AF65-F5344CB8AC3E}">
        <p14:creationId xmlns:p14="http://schemas.microsoft.com/office/powerpoint/2010/main" val="1967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0858" y="1836269"/>
            <a:ext cx="10032642" cy="1655762"/>
          </a:xfrm>
        </p:spPr>
        <p:txBody>
          <a:bodyPr>
            <a:noAutofit/>
          </a:bodyPr>
          <a:lstStyle/>
          <a:p>
            <a:pPr marL="457200" indent="-457200" algn="l">
              <a:lnSpc>
                <a:spcPct val="200000"/>
              </a:lnSpc>
              <a:buFont typeface="Arial" panose="020B0604020202020204" pitchFamily="34" charset="0"/>
              <a:buAutoNum type="arabicPeriod"/>
            </a:pPr>
            <a:r>
              <a:rPr lang="en-US" b="1" dirty="0">
                <a:latin typeface="Arial" panose="020B0604020202020204" pitchFamily="34" charset="0"/>
                <a:cs typeface="Arial" panose="020B0604020202020204" pitchFamily="34" charset="0"/>
              </a:rPr>
              <a:t>Numerical summary of variables: qualitative and quantitative.</a:t>
            </a:r>
          </a:p>
          <a:p>
            <a:pPr marL="457200" indent="-457200" algn="l">
              <a:lnSpc>
                <a:spcPct val="200000"/>
              </a:lnSpc>
              <a:buAutoNum type="arabicPeriod"/>
            </a:pPr>
            <a:r>
              <a:rPr lang="en-US" b="1" dirty="0">
                <a:latin typeface="Arial" panose="020B0604020202020204" pitchFamily="34" charset="0"/>
                <a:cs typeface="Arial" panose="020B0604020202020204" pitchFamily="34" charset="0"/>
              </a:rPr>
              <a:t>Proportion, mean, median, mode, midrange, variance, standard deviation, coefficient of variation, quartiles, outliers, boxplot.</a:t>
            </a:r>
          </a:p>
          <a:p>
            <a:pPr algn="l">
              <a:lnSpc>
                <a:spcPct val="200000"/>
              </a:lnSpc>
            </a:pPr>
            <a:endParaRPr lang="en-US" b="1" dirty="0">
              <a:latin typeface="Arial" panose="020B0604020202020204" pitchFamily="34" charset="0"/>
              <a:cs typeface="Arial" panose="020B0604020202020204" pitchFamily="34" charset="0"/>
            </a:endParaRPr>
          </a:p>
          <a:p>
            <a:pPr marL="457200" indent="-457200" algn="l">
              <a:lnSpc>
                <a:spcPct val="200000"/>
              </a:lnSpc>
              <a:buAutoNum type="arabicPeriod"/>
            </a:pPr>
            <a:endParaRPr lang="en-US" b="1" dirty="0">
              <a:latin typeface="Arial" panose="020B0604020202020204" pitchFamily="34" charset="0"/>
              <a:cs typeface="Arial" panose="020B0604020202020204" pitchFamily="34" charset="0"/>
            </a:endParaRPr>
          </a:p>
          <a:p>
            <a:pPr marL="457200" indent="-457200" algn="l">
              <a:lnSpc>
                <a:spcPct val="200000"/>
              </a:lnSpc>
              <a:buAutoNum type="arabicPeriod"/>
            </a:pPr>
            <a:endParaRPr lang="en-US" b="1" dirty="0">
              <a:latin typeface="Arial" panose="020B0604020202020204" pitchFamily="34" charset="0"/>
              <a:cs typeface="Arial" panose="020B0604020202020204" pitchFamily="34" charset="0"/>
            </a:endParaRPr>
          </a:p>
        </p:txBody>
      </p:sp>
      <p:sp>
        <p:nvSpPr>
          <p:cNvPr id="4" name="Rectangle 3"/>
          <p:cNvSpPr/>
          <p:nvPr/>
        </p:nvSpPr>
        <p:spPr>
          <a:xfrm>
            <a:off x="1365161" y="647940"/>
            <a:ext cx="9736427" cy="830997"/>
          </a:xfrm>
          <a:prstGeom prst="rect">
            <a:avLst/>
          </a:prstGeom>
        </p:spPr>
        <p:txBody>
          <a:bodyPr wrap="square">
            <a:spAutoFit/>
          </a:bodyPr>
          <a:lstStyle/>
          <a:p>
            <a:pPr lvl="0" algn="ctr"/>
            <a:r>
              <a:rPr lang="en-US" sz="4800" b="1" dirty="0">
                <a:solidFill>
                  <a:srgbClr val="FF0000"/>
                </a:solidFill>
                <a:latin typeface="Arial" panose="020B0604020202020204" pitchFamily="34" charset="0"/>
                <a:cs typeface="Arial" panose="020B0604020202020204" pitchFamily="34" charset="0"/>
              </a:rPr>
              <a:t>Outline:</a:t>
            </a:r>
            <a:endParaRPr lang="en-US" sz="4800" b="1" dirty="0">
              <a:ln w="11430">
                <a:solidFill>
                  <a:srgbClr val="70AD47">
                    <a:lumMod val="75000"/>
                  </a:srgbClr>
                </a:solidFill>
              </a:ln>
              <a:solidFill>
                <a:schemeClr val="accent1">
                  <a:lumMod val="50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46585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78" y="0"/>
            <a:ext cx="3857625" cy="6858000"/>
          </a:xfrm>
          <a:prstGeom prst="rect">
            <a:avLst/>
          </a:prstGeom>
        </p:spPr>
      </p:pic>
      <p:graphicFrame>
        <p:nvGraphicFramePr>
          <p:cNvPr id="4" name="Object 2"/>
          <p:cNvGraphicFramePr>
            <a:graphicFrameLocks noChangeAspect="1"/>
          </p:cNvGraphicFramePr>
          <p:nvPr>
            <p:extLst>
              <p:ext uri="{D42A27DB-BD31-4B8C-83A1-F6EECF244321}">
                <p14:modId xmlns:p14="http://schemas.microsoft.com/office/powerpoint/2010/main" val="3853771173"/>
              </p:ext>
            </p:extLst>
          </p:nvPr>
        </p:nvGraphicFramePr>
        <p:xfrm>
          <a:off x="7798216" y="702177"/>
          <a:ext cx="1216025" cy="546100"/>
        </p:xfrm>
        <a:graphic>
          <a:graphicData uri="http://schemas.openxmlformats.org/presentationml/2006/ole">
            <mc:AlternateContent xmlns:mc="http://schemas.openxmlformats.org/markup-compatibility/2006">
              <mc:Choice xmlns:v="urn:schemas-microsoft-com:vml" Requires="v">
                <p:oleObj name="Equation" r:id="rId3" imgW="469800" imgH="215640" progId="Equation.3">
                  <p:embed/>
                </p:oleObj>
              </mc:Choice>
              <mc:Fallback>
                <p:oleObj name="Equation" r:id="rId3" imgW="469800" imgH="215640" progId="Equation.3">
                  <p:embed/>
                  <p:pic>
                    <p:nvPicPr>
                      <p:cNvPr id="0" name=""/>
                      <p:cNvPicPr>
                        <a:picLocks noChangeAspect="1" noChangeArrowheads="1"/>
                      </p:cNvPicPr>
                      <p:nvPr/>
                    </p:nvPicPr>
                    <p:blipFill>
                      <a:blip r:embed="rId4"/>
                      <a:srcRect/>
                      <a:stretch>
                        <a:fillRect/>
                      </a:stretch>
                    </p:blipFill>
                    <p:spPr bwMode="auto">
                      <a:xfrm>
                        <a:off x="7798216" y="702177"/>
                        <a:ext cx="121602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61228825"/>
              </p:ext>
            </p:extLst>
          </p:nvPr>
        </p:nvGraphicFramePr>
        <p:xfrm>
          <a:off x="7292975" y="1779588"/>
          <a:ext cx="2724150" cy="450850"/>
        </p:xfrm>
        <a:graphic>
          <a:graphicData uri="http://schemas.openxmlformats.org/presentationml/2006/ole">
            <mc:AlternateContent xmlns:mc="http://schemas.openxmlformats.org/markup-compatibility/2006">
              <mc:Choice xmlns:v="urn:schemas-microsoft-com:vml" Requires="v">
                <p:oleObj name="Equation" r:id="rId5" imgW="1054080" imgH="177480" progId="Equation.3">
                  <p:embed/>
                </p:oleObj>
              </mc:Choice>
              <mc:Fallback>
                <p:oleObj name="Equation" r:id="rId5" imgW="1054080" imgH="177480" progId="Equation.3">
                  <p:embed/>
                  <p:pic>
                    <p:nvPicPr>
                      <p:cNvPr id="0" name=""/>
                      <p:cNvPicPr>
                        <a:picLocks noChangeAspect="1" noChangeArrowheads="1"/>
                      </p:cNvPicPr>
                      <p:nvPr/>
                    </p:nvPicPr>
                    <p:blipFill>
                      <a:blip r:embed="rId6"/>
                      <a:srcRect/>
                      <a:stretch>
                        <a:fillRect/>
                      </a:stretch>
                    </p:blipFill>
                    <p:spPr bwMode="auto">
                      <a:xfrm>
                        <a:off x="7292975" y="1779588"/>
                        <a:ext cx="272415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479393115"/>
              </p:ext>
            </p:extLst>
          </p:nvPr>
        </p:nvGraphicFramePr>
        <p:xfrm>
          <a:off x="7161213" y="4508500"/>
          <a:ext cx="4202112" cy="579438"/>
        </p:xfrm>
        <a:graphic>
          <a:graphicData uri="http://schemas.openxmlformats.org/presentationml/2006/ole">
            <mc:AlternateContent xmlns:mc="http://schemas.openxmlformats.org/markup-compatibility/2006">
              <mc:Choice xmlns:v="urn:schemas-microsoft-com:vml" Requires="v">
                <p:oleObj name="Equation" r:id="rId7" imgW="1625400" imgH="228600" progId="Equation.3">
                  <p:embed/>
                </p:oleObj>
              </mc:Choice>
              <mc:Fallback>
                <p:oleObj name="Equation" r:id="rId7" imgW="1625400" imgH="228600" progId="Equation.3">
                  <p:embed/>
                  <p:pic>
                    <p:nvPicPr>
                      <p:cNvPr id="0" name=""/>
                      <p:cNvPicPr>
                        <a:picLocks noChangeAspect="1" noChangeArrowheads="1"/>
                      </p:cNvPicPr>
                      <p:nvPr/>
                    </p:nvPicPr>
                    <p:blipFill>
                      <a:blip r:embed="rId8"/>
                      <a:srcRect/>
                      <a:stretch>
                        <a:fillRect/>
                      </a:stretch>
                    </p:blipFill>
                    <p:spPr bwMode="auto">
                      <a:xfrm>
                        <a:off x="7161213" y="4508500"/>
                        <a:ext cx="4202112"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Arrow Connector 7"/>
          <p:cNvCxnSpPr>
            <a:endCxn id="4" idx="1"/>
          </p:cNvCxnSpPr>
          <p:nvPr/>
        </p:nvCxnSpPr>
        <p:spPr>
          <a:xfrm>
            <a:off x="2623555" y="868638"/>
            <a:ext cx="5174661" cy="106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3466531" y="1320842"/>
            <a:ext cx="3777232" cy="68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531393" y="338471"/>
            <a:ext cx="2634054"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sample mean is</a:t>
            </a:r>
          </a:p>
        </p:txBody>
      </p:sp>
      <p:sp>
        <p:nvSpPr>
          <p:cNvPr id="14" name="TextBox 13"/>
          <p:cNvSpPr txBox="1"/>
          <p:nvPr/>
        </p:nvSpPr>
        <p:spPr>
          <a:xfrm>
            <a:off x="6531393" y="1320842"/>
            <a:ext cx="4230645"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sample standard deviation is</a:t>
            </a:r>
          </a:p>
        </p:txBody>
      </p:sp>
      <p:sp>
        <p:nvSpPr>
          <p:cNvPr id="15" name="TextBox 14"/>
          <p:cNvSpPr txBox="1"/>
          <p:nvPr/>
        </p:nvSpPr>
        <p:spPr>
          <a:xfrm>
            <a:off x="7814283" y="4094962"/>
            <a:ext cx="3009157"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sample variance is</a:t>
            </a:r>
          </a:p>
        </p:txBody>
      </p:sp>
      <p:cxnSp>
        <p:nvCxnSpPr>
          <p:cNvPr id="19" name="Straight Arrow Connector 18"/>
          <p:cNvCxnSpPr>
            <a:endCxn id="15" idx="0"/>
          </p:cNvCxnSpPr>
          <p:nvPr/>
        </p:nvCxnSpPr>
        <p:spPr>
          <a:xfrm>
            <a:off x="9307773" y="2399522"/>
            <a:ext cx="11089" cy="1695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48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rcRect/>
          <a:stretch/>
        </p:blipFill>
        <p:spPr>
          <a:xfrm>
            <a:off x="1106287" y="0"/>
            <a:ext cx="3858768" cy="6903720"/>
          </a:xfrm>
          <a:prstGeom prst="rect">
            <a:avLst/>
          </a:prstGeom>
        </p:spPr>
      </p:pic>
      <mc:AlternateContent xmlns:mc="http://schemas.openxmlformats.org/markup-compatibility/2006">
        <mc:Choice xmlns:a14="http://schemas.microsoft.com/office/drawing/2010/main" Requires="a14">
          <p:sp>
            <p:nvSpPr>
              <p:cNvPr id="5" name="Object 2"/>
              <p:cNvSpPr txBox="1"/>
              <p:nvPr/>
            </p:nvSpPr>
            <p:spPr bwMode="auto">
              <a:xfrm>
                <a:off x="7292975" y="1779588"/>
                <a:ext cx="2724150" cy="4508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b="0" i="1" smtClean="0">
                          <a:solidFill>
                            <a:srgbClr val="000000"/>
                          </a:solidFill>
                          <a:latin typeface="Cambria Math" panose="02040503050406030204" pitchFamily="18" charset="0"/>
                        </a:rPr>
                        <m:t>𝑀</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5</m:t>
                      </m:r>
                    </m:oMath>
                  </m:oMathPara>
                </a14:m>
                <a:endParaRPr lang="en-US" sz="2800" dirty="0"/>
              </a:p>
            </p:txBody>
          </p:sp>
        </mc:Choice>
        <mc:Fallback>
          <p:sp>
            <p:nvSpPr>
              <p:cNvPr id="5" name="Object 2"/>
              <p:cNvSpPr txBox="1">
                <a:spLocks noRot="1" noChangeAspect="1" noMove="1" noResize="1" noEditPoints="1" noAdjustHandles="1" noChangeArrowheads="1" noChangeShapeType="1" noTextEdit="1"/>
              </p:cNvSpPr>
              <p:nvPr/>
            </p:nvSpPr>
            <p:spPr bwMode="auto">
              <a:xfrm>
                <a:off x="7292975" y="1779588"/>
                <a:ext cx="2724150" cy="450850"/>
              </a:xfrm>
              <a:prstGeom prst="rect">
                <a:avLst/>
              </a:prstGeom>
              <a:blipFill>
                <a:blip r:embed="rId3"/>
                <a:stretch>
                  <a:fillRect/>
                </a:stretch>
              </a:blipFill>
            </p:spPr>
            <p:txBody>
              <a:bodyPr/>
              <a:lstStyle/>
              <a:p>
                <a:r>
                  <a:rPr lang="en-US">
                    <a:noFill/>
                  </a:rPr>
                  <a:t> </a:t>
                </a:r>
              </a:p>
            </p:txBody>
          </p:sp>
        </mc:Fallback>
      </mc:AlternateContent>
      <p:cxnSp>
        <p:nvCxnSpPr>
          <p:cNvPr id="11" name="Straight Arrow Connector 10"/>
          <p:cNvCxnSpPr>
            <a:cxnSpLocks/>
          </p:cNvCxnSpPr>
          <p:nvPr/>
        </p:nvCxnSpPr>
        <p:spPr>
          <a:xfrm>
            <a:off x="2174875" y="2005013"/>
            <a:ext cx="50688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531393" y="1320842"/>
            <a:ext cx="1925527"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median is</a:t>
            </a:r>
          </a:p>
        </p:txBody>
      </p:sp>
    </p:spTree>
    <p:extLst>
      <p:ext uri="{BB962C8B-B14F-4D97-AF65-F5344CB8AC3E}">
        <p14:creationId xmlns:p14="http://schemas.microsoft.com/office/powerpoint/2010/main" val="366388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6905" y="962525"/>
            <a:ext cx="2234907"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Example 1:</a:t>
            </a:r>
          </a:p>
        </p:txBody>
      </p:sp>
      <p:sp>
        <p:nvSpPr>
          <p:cNvPr id="4" name="TextBox 3"/>
          <p:cNvSpPr txBox="1"/>
          <p:nvPr/>
        </p:nvSpPr>
        <p:spPr>
          <a:xfrm>
            <a:off x="3341812" y="1024079"/>
            <a:ext cx="7935186" cy="830997"/>
          </a:xfrm>
          <a:prstGeom prst="rect">
            <a:avLst/>
          </a:prstGeom>
          <a:noFill/>
        </p:spPr>
        <p:txBody>
          <a:bodyPr wrap="none" rtlCol="0">
            <a:spAutoFit/>
          </a:bodyPr>
          <a:lstStyle/>
          <a:p>
            <a:r>
              <a:rPr lang="en-US" sz="2400" dirty="0">
                <a:latin typeface="Arial Math"/>
              </a:rPr>
              <a:t>Find the </a:t>
            </a:r>
            <a:r>
              <a:rPr lang="en-US" sz="2400" b="1" dirty="0">
                <a:latin typeface="Arial Math"/>
              </a:rPr>
              <a:t>mean</a:t>
            </a:r>
            <a:r>
              <a:rPr lang="en-US" sz="2400" dirty="0">
                <a:latin typeface="Arial Math"/>
              </a:rPr>
              <a:t> and </a:t>
            </a:r>
            <a:r>
              <a:rPr lang="en-US" sz="2400" b="1" dirty="0">
                <a:latin typeface="Arial Math"/>
              </a:rPr>
              <a:t>standard deviation </a:t>
            </a:r>
            <a:r>
              <a:rPr lang="en-US" sz="2400" dirty="0">
                <a:latin typeface="Arial Math"/>
              </a:rPr>
              <a:t>of the </a:t>
            </a:r>
            <a:r>
              <a:rPr lang="en-US" sz="2400" dirty="0">
                <a:solidFill>
                  <a:srgbClr val="002060"/>
                </a:solidFill>
                <a:latin typeface="Arial Math"/>
              </a:rPr>
              <a:t>population</a:t>
            </a:r>
          </a:p>
          <a:p>
            <a:r>
              <a:rPr lang="en-US" sz="2400" dirty="0">
                <a:latin typeface="Arial Math"/>
              </a:rPr>
              <a:t>4, 3, 2, 6, 4, 3</a:t>
            </a:r>
          </a:p>
        </p:txBody>
      </p:sp>
      <p:sp>
        <p:nvSpPr>
          <p:cNvPr id="5" name="TextBox 4"/>
          <p:cNvSpPr txBox="1"/>
          <p:nvPr/>
        </p:nvSpPr>
        <p:spPr>
          <a:xfrm>
            <a:off x="1106905" y="3994603"/>
            <a:ext cx="2234907"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Example 2:</a:t>
            </a:r>
          </a:p>
        </p:txBody>
      </p:sp>
      <p:sp>
        <p:nvSpPr>
          <p:cNvPr id="6" name="TextBox 5"/>
          <p:cNvSpPr txBox="1"/>
          <p:nvPr/>
        </p:nvSpPr>
        <p:spPr>
          <a:xfrm>
            <a:off x="3341812" y="4028861"/>
            <a:ext cx="7505581" cy="830997"/>
          </a:xfrm>
          <a:prstGeom prst="rect">
            <a:avLst/>
          </a:prstGeom>
          <a:noFill/>
        </p:spPr>
        <p:txBody>
          <a:bodyPr wrap="none" rtlCol="0">
            <a:spAutoFit/>
          </a:bodyPr>
          <a:lstStyle/>
          <a:p>
            <a:r>
              <a:rPr lang="en-US" sz="2400" dirty="0">
                <a:latin typeface="Arial Math"/>
              </a:rPr>
              <a:t>Find the </a:t>
            </a:r>
            <a:r>
              <a:rPr lang="en-US" sz="2400" b="1" dirty="0">
                <a:latin typeface="Arial Math"/>
              </a:rPr>
              <a:t>mean</a:t>
            </a:r>
            <a:r>
              <a:rPr lang="en-US" sz="2400" dirty="0">
                <a:latin typeface="Arial Math"/>
              </a:rPr>
              <a:t> and </a:t>
            </a:r>
            <a:r>
              <a:rPr lang="en-US" sz="2400" b="1" dirty="0">
                <a:latin typeface="Arial Math"/>
              </a:rPr>
              <a:t>standard deviation </a:t>
            </a:r>
            <a:r>
              <a:rPr lang="en-US" sz="2400" dirty="0">
                <a:latin typeface="Arial Math"/>
              </a:rPr>
              <a:t>of the </a:t>
            </a:r>
            <a:r>
              <a:rPr lang="en-US" sz="2400" dirty="0">
                <a:solidFill>
                  <a:srgbClr val="002060"/>
                </a:solidFill>
                <a:latin typeface="Arial Math"/>
              </a:rPr>
              <a:t>sample</a:t>
            </a:r>
          </a:p>
          <a:p>
            <a:r>
              <a:rPr lang="en-US" sz="2400" dirty="0">
                <a:latin typeface="Arial Math"/>
              </a:rPr>
              <a:t>20, 30, 34, 28, 19, 28</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787" t="8159" r="8489" b="67761"/>
          <a:stretch/>
        </p:blipFill>
        <p:spPr>
          <a:xfrm>
            <a:off x="1106905" y="2035448"/>
            <a:ext cx="3152633" cy="165137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0494" t="8159" r="8843" b="67761"/>
          <a:stretch/>
        </p:blipFill>
        <p:spPr>
          <a:xfrm>
            <a:off x="4735773" y="2035448"/>
            <a:ext cx="3111690" cy="165137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79" t="7761" r="8843" b="67761"/>
          <a:stretch/>
        </p:blipFill>
        <p:spPr>
          <a:xfrm>
            <a:off x="1106905" y="4912868"/>
            <a:ext cx="3166281" cy="167867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432" t="8159" r="9196" b="67761"/>
          <a:stretch/>
        </p:blipFill>
        <p:spPr>
          <a:xfrm>
            <a:off x="4775462" y="4926515"/>
            <a:ext cx="3138985" cy="1651379"/>
          </a:xfrm>
          <a:prstGeom prst="rect">
            <a:avLst/>
          </a:prstGeom>
        </p:spPr>
      </p:pic>
      <p:graphicFrame>
        <p:nvGraphicFramePr>
          <p:cNvPr id="11" name="Object 2"/>
          <p:cNvGraphicFramePr>
            <a:graphicFrameLocks noChangeAspect="1"/>
          </p:cNvGraphicFramePr>
          <p:nvPr>
            <p:extLst>
              <p:ext uri="{D42A27DB-BD31-4B8C-83A1-F6EECF244321}">
                <p14:modId xmlns:p14="http://schemas.microsoft.com/office/powerpoint/2010/main" val="186175633"/>
              </p:ext>
            </p:extLst>
          </p:nvPr>
        </p:nvGraphicFramePr>
        <p:xfrm>
          <a:off x="8628063" y="4913313"/>
          <a:ext cx="1414462" cy="546100"/>
        </p:xfrm>
        <a:graphic>
          <a:graphicData uri="http://schemas.openxmlformats.org/presentationml/2006/ole">
            <mc:AlternateContent xmlns:mc="http://schemas.openxmlformats.org/markup-compatibility/2006">
              <mc:Choice xmlns:v="urn:schemas-microsoft-com:vml" Requires="v">
                <p:oleObj name="Equation" r:id="rId6" imgW="545760" imgH="215640" progId="Equation.3">
                  <p:embed/>
                </p:oleObj>
              </mc:Choice>
              <mc:Fallback>
                <p:oleObj name="Equation" r:id="rId6" imgW="545760" imgH="215640" progId="Equation.3">
                  <p:embed/>
                  <p:pic>
                    <p:nvPicPr>
                      <p:cNvPr id="0" name=""/>
                      <p:cNvPicPr>
                        <a:picLocks noChangeAspect="1" noChangeArrowheads="1"/>
                      </p:cNvPicPr>
                      <p:nvPr/>
                    </p:nvPicPr>
                    <p:blipFill>
                      <a:blip r:embed="rId7"/>
                      <a:srcRect/>
                      <a:stretch>
                        <a:fillRect/>
                      </a:stretch>
                    </p:blipFill>
                    <p:spPr bwMode="auto">
                      <a:xfrm>
                        <a:off x="8628063" y="4913313"/>
                        <a:ext cx="1414462"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2"/>
          <p:cNvGraphicFramePr>
            <a:graphicFrameLocks noChangeAspect="1"/>
          </p:cNvGraphicFramePr>
          <p:nvPr>
            <p:extLst>
              <p:ext uri="{D42A27DB-BD31-4B8C-83A1-F6EECF244321}">
                <p14:modId xmlns:p14="http://schemas.microsoft.com/office/powerpoint/2010/main" val="4047686539"/>
              </p:ext>
            </p:extLst>
          </p:nvPr>
        </p:nvGraphicFramePr>
        <p:xfrm>
          <a:off x="8477794" y="5600609"/>
          <a:ext cx="2757487" cy="450850"/>
        </p:xfrm>
        <a:graphic>
          <a:graphicData uri="http://schemas.openxmlformats.org/presentationml/2006/ole">
            <mc:AlternateContent xmlns:mc="http://schemas.openxmlformats.org/markup-compatibility/2006">
              <mc:Choice xmlns:v="urn:schemas-microsoft-com:vml" Requires="v">
                <p:oleObj name="Equation" r:id="rId8" imgW="1066680" imgH="177480" progId="Equation.3">
                  <p:embed/>
                </p:oleObj>
              </mc:Choice>
              <mc:Fallback>
                <p:oleObj name="Equation" r:id="rId8" imgW="1066680" imgH="177480" progId="Equation.3">
                  <p:embed/>
                  <p:pic>
                    <p:nvPicPr>
                      <p:cNvPr id="0" name=""/>
                      <p:cNvPicPr>
                        <a:picLocks noChangeAspect="1" noChangeArrowheads="1"/>
                      </p:cNvPicPr>
                      <p:nvPr/>
                    </p:nvPicPr>
                    <p:blipFill>
                      <a:blip r:embed="rId9"/>
                      <a:srcRect/>
                      <a:stretch>
                        <a:fillRect/>
                      </a:stretch>
                    </p:blipFill>
                    <p:spPr bwMode="auto">
                      <a:xfrm>
                        <a:off x="8477794" y="5600609"/>
                        <a:ext cx="2757487"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2"/>
          <p:cNvGraphicFramePr>
            <a:graphicFrameLocks noChangeAspect="1"/>
          </p:cNvGraphicFramePr>
          <p:nvPr>
            <p:extLst>
              <p:ext uri="{D42A27DB-BD31-4B8C-83A1-F6EECF244321}">
                <p14:modId xmlns:p14="http://schemas.microsoft.com/office/powerpoint/2010/main" val="27014719"/>
              </p:ext>
            </p:extLst>
          </p:nvPr>
        </p:nvGraphicFramePr>
        <p:xfrm>
          <a:off x="8844756" y="2024248"/>
          <a:ext cx="1479550" cy="514350"/>
        </p:xfrm>
        <a:graphic>
          <a:graphicData uri="http://schemas.openxmlformats.org/presentationml/2006/ole">
            <mc:AlternateContent xmlns:mc="http://schemas.openxmlformats.org/markup-compatibility/2006">
              <mc:Choice xmlns:v="urn:schemas-microsoft-com:vml" Requires="v">
                <p:oleObj name="Equation" r:id="rId10" imgW="571320" imgH="203040" progId="Equation.3">
                  <p:embed/>
                </p:oleObj>
              </mc:Choice>
              <mc:Fallback>
                <p:oleObj name="Equation" r:id="rId10" imgW="571320" imgH="203040" progId="Equation.3">
                  <p:embed/>
                  <p:pic>
                    <p:nvPicPr>
                      <p:cNvPr id="0" name=""/>
                      <p:cNvPicPr>
                        <a:picLocks noChangeAspect="1" noChangeArrowheads="1"/>
                      </p:cNvPicPr>
                      <p:nvPr/>
                    </p:nvPicPr>
                    <p:blipFill>
                      <a:blip r:embed="rId11"/>
                      <a:srcRect/>
                      <a:stretch>
                        <a:fillRect/>
                      </a:stretch>
                    </p:blipFill>
                    <p:spPr bwMode="auto">
                      <a:xfrm>
                        <a:off x="8844756" y="2024248"/>
                        <a:ext cx="147955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2"/>
          <p:cNvGraphicFramePr>
            <a:graphicFrameLocks noChangeAspect="1"/>
          </p:cNvGraphicFramePr>
          <p:nvPr>
            <p:extLst>
              <p:ext uri="{D42A27DB-BD31-4B8C-83A1-F6EECF244321}">
                <p14:modId xmlns:p14="http://schemas.microsoft.com/office/powerpoint/2010/main" val="611992303"/>
              </p:ext>
            </p:extLst>
          </p:nvPr>
        </p:nvGraphicFramePr>
        <p:xfrm>
          <a:off x="8174038" y="2941638"/>
          <a:ext cx="2822575" cy="450850"/>
        </p:xfrm>
        <a:graphic>
          <a:graphicData uri="http://schemas.openxmlformats.org/presentationml/2006/ole">
            <mc:AlternateContent xmlns:mc="http://schemas.openxmlformats.org/markup-compatibility/2006">
              <mc:Choice xmlns:v="urn:schemas-microsoft-com:vml" Requires="v">
                <p:oleObj name="Equation" r:id="rId12" imgW="1091880" imgH="177480" progId="Equation.3">
                  <p:embed/>
                </p:oleObj>
              </mc:Choice>
              <mc:Fallback>
                <p:oleObj name="Equation" r:id="rId12" imgW="1091880" imgH="177480" progId="Equation.3">
                  <p:embed/>
                  <p:pic>
                    <p:nvPicPr>
                      <p:cNvPr id="0" name=""/>
                      <p:cNvPicPr>
                        <a:picLocks noChangeAspect="1" noChangeArrowheads="1"/>
                      </p:cNvPicPr>
                      <p:nvPr/>
                    </p:nvPicPr>
                    <p:blipFill>
                      <a:blip r:embed="rId13"/>
                      <a:srcRect/>
                      <a:stretch>
                        <a:fillRect/>
                      </a:stretch>
                    </p:blipFill>
                    <p:spPr bwMode="auto">
                      <a:xfrm>
                        <a:off x="8174038" y="2941638"/>
                        <a:ext cx="282257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Arrow Connector 14"/>
          <p:cNvCxnSpPr/>
          <p:nvPr/>
        </p:nvCxnSpPr>
        <p:spPr>
          <a:xfrm flipV="1">
            <a:off x="6492240" y="2299063"/>
            <a:ext cx="2135823" cy="261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14" idx="1"/>
          </p:cNvCxnSpPr>
          <p:nvPr/>
        </p:nvCxnSpPr>
        <p:spPr>
          <a:xfrm>
            <a:off x="6492240" y="2941638"/>
            <a:ext cx="1681798" cy="225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721531" y="5238206"/>
            <a:ext cx="2906532" cy="39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6635931" y="5708469"/>
            <a:ext cx="1841863" cy="1175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1B0742D8-7DB1-4089-99BC-A10A6BBC54CA}"/>
              </a:ext>
            </a:extLst>
          </p:cNvPr>
          <p:cNvSpPr txBox="1"/>
          <p:nvPr/>
        </p:nvSpPr>
        <p:spPr>
          <a:xfrm rot="10800000" flipV="1">
            <a:off x="4690054" y="3696335"/>
            <a:ext cx="5236266" cy="369332"/>
          </a:xfrm>
          <a:prstGeom prst="rect">
            <a:avLst/>
          </a:prstGeom>
          <a:noFill/>
        </p:spPr>
        <p:txBody>
          <a:bodyPr wrap="square" rtlCol="0">
            <a:spAutoFit/>
          </a:bodyPr>
          <a:lstStyle/>
          <a:p>
            <a:r>
              <a:rPr lang="en-US" dirty="0">
                <a:solidFill>
                  <a:schemeClr val="accent5"/>
                </a:solidFill>
              </a:rPr>
              <a:t>Note that the Median could be found to be M = 3.5</a:t>
            </a:r>
          </a:p>
        </p:txBody>
      </p:sp>
      <p:sp>
        <p:nvSpPr>
          <p:cNvPr id="20" name="TextBox 19">
            <a:extLst>
              <a:ext uri="{FF2B5EF4-FFF2-40B4-BE49-F238E27FC236}">
                <a16:creationId xmlns:a16="http://schemas.microsoft.com/office/drawing/2014/main" id="{7605FDF4-0F13-4BD4-A90B-310AFAC4D765}"/>
              </a:ext>
            </a:extLst>
          </p:cNvPr>
          <p:cNvSpPr txBox="1"/>
          <p:nvPr/>
        </p:nvSpPr>
        <p:spPr>
          <a:xfrm rot="10800000" flipV="1">
            <a:off x="4735773" y="6520253"/>
            <a:ext cx="5236266" cy="369332"/>
          </a:xfrm>
          <a:prstGeom prst="rect">
            <a:avLst/>
          </a:prstGeom>
          <a:noFill/>
        </p:spPr>
        <p:txBody>
          <a:bodyPr wrap="square" rtlCol="0">
            <a:spAutoFit/>
          </a:bodyPr>
          <a:lstStyle/>
          <a:p>
            <a:r>
              <a:rPr lang="en-US" dirty="0">
                <a:solidFill>
                  <a:schemeClr val="accent5"/>
                </a:solidFill>
              </a:rPr>
              <a:t>Note that the Median could be found to be M = 28</a:t>
            </a:r>
          </a:p>
        </p:txBody>
      </p:sp>
    </p:spTree>
    <p:extLst>
      <p:ext uri="{BB962C8B-B14F-4D97-AF65-F5344CB8AC3E}">
        <p14:creationId xmlns:p14="http://schemas.microsoft.com/office/powerpoint/2010/main" val="12348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p:stCondLst>
                              <p:cond delay="0"/>
                            </p:stCondLst>
                            <p:childTnLst>
                              <p:par>
                                <p:cTn id="45" presetID="22" presetClass="entr" presetSubtype="8"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par>
                          <p:cTn id="52" fill="hold">
                            <p:stCondLst>
                              <p:cond delay="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7E243C-1BBC-4EAC-B76D-5ADF08AFD9D1}"/>
              </a:ext>
            </a:extLst>
          </p:cNvPr>
          <p:cNvSpPr txBox="1"/>
          <p:nvPr/>
        </p:nvSpPr>
        <p:spPr>
          <a:xfrm flipH="1">
            <a:off x="2407918" y="3038475"/>
            <a:ext cx="8383906" cy="1138773"/>
          </a:xfrm>
          <a:prstGeom prst="rect">
            <a:avLst/>
          </a:prstGeom>
          <a:noFill/>
        </p:spPr>
        <p:txBody>
          <a:bodyPr wrap="square" rtlCol="0">
            <a:spAutoFit/>
          </a:bodyPr>
          <a:lstStyle/>
          <a:p>
            <a:r>
              <a:rPr lang="en-US" sz="3400" dirty="0">
                <a:solidFill>
                  <a:srgbClr val="FF0000"/>
                </a:solidFill>
              </a:rPr>
              <a:t>What about data point with weights or frequency distributions (discrete/continuous)?</a:t>
            </a:r>
          </a:p>
        </p:txBody>
      </p:sp>
    </p:spTree>
    <p:extLst>
      <p:ext uri="{BB962C8B-B14F-4D97-AF65-F5344CB8AC3E}">
        <p14:creationId xmlns:p14="http://schemas.microsoft.com/office/powerpoint/2010/main" val="3654180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0462" y="500259"/>
            <a:ext cx="7925568" cy="2062103"/>
          </a:xfrm>
          <a:prstGeom prst="rect">
            <a:avLst/>
          </a:prstGeom>
          <a:noFill/>
        </p:spPr>
        <p:txBody>
          <a:bodyPr wrap="none" rtlCol="0">
            <a:spAutoFit/>
          </a:bodyPr>
          <a:lstStyle/>
          <a:p>
            <a:pPr marL="457200" indent="-457200">
              <a:buFont typeface="Arial" panose="020B0604020202020204" pitchFamily="34" charset="0"/>
              <a:buChar char="•"/>
            </a:pPr>
            <a:r>
              <a:rPr lang="en-US" sz="3200" dirty="0">
                <a:solidFill>
                  <a:schemeClr val="accent5">
                    <a:lumMod val="75000"/>
                  </a:schemeClr>
                </a:solidFill>
                <a:latin typeface="Arial" panose="020B0604020202020204" pitchFamily="34" charset="0"/>
                <a:cs typeface="Arial" panose="020B0604020202020204" pitchFamily="34" charset="0"/>
              </a:rPr>
              <a:t>Weighted mean and variance.</a:t>
            </a: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How can we find the summaries </a:t>
            </a:r>
          </a:p>
          <a:p>
            <a:r>
              <a:rPr lang="en-US" sz="3200" dirty="0">
                <a:solidFill>
                  <a:srgbClr val="FF0000"/>
                </a:solidFill>
                <a:latin typeface="Arial" panose="020B0604020202020204" pitchFamily="34" charset="0"/>
                <a:cs typeface="Arial" panose="020B0604020202020204" pitchFamily="34" charset="0"/>
              </a:rPr>
              <a:t>if the data is grouped in a frequency table?</a:t>
            </a:r>
          </a:p>
        </p:txBody>
      </p:sp>
      <p:graphicFrame>
        <p:nvGraphicFramePr>
          <p:cNvPr id="3" name="Object 9"/>
          <p:cNvGraphicFramePr>
            <a:graphicFrameLocks noChangeAspect="1"/>
          </p:cNvGraphicFramePr>
          <p:nvPr>
            <p:extLst>
              <p:ext uri="{D42A27DB-BD31-4B8C-83A1-F6EECF244321}">
                <p14:modId xmlns:p14="http://schemas.microsoft.com/office/powerpoint/2010/main" val="3585390120"/>
              </p:ext>
            </p:extLst>
          </p:nvPr>
        </p:nvGraphicFramePr>
        <p:xfrm>
          <a:off x="4034822" y="2391299"/>
          <a:ext cx="1606550" cy="1833562"/>
        </p:xfrm>
        <a:graphic>
          <a:graphicData uri="http://schemas.openxmlformats.org/presentationml/2006/ole">
            <mc:AlternateContent xmlns:mc="http://schemas.openxmlformats.org/markup-compatibility/2006">
              <mc:Choice xmlns:v="urn:schemas-microsoft-com:vml" Requires="v">
                <p:oleObj name="Equation" r:id="rId2" imgW="711000" imgH="838080" progId="Equation.3">
                  <p:embed/>
                </p:oleObj>
              </mc:Choice>
              <mc:Fallback>
                <p:oleObj name="Equation" r:id="rId2" imgW="711000" imgH="838080" progId="Equation.3">
                  <p:embed/>
                  <p:pic>
                    <p:nvPicPr>
                      <p:cNvPr id="0" name=""/>
                      <p:cNvPicPr>
                        <a:picLocks noChangeAspect="1" noChangeArrowheads="1"/>
                      </p:cNvPicPr>
                      <p:nvPr/>
                    </p:nvPicPr>
                    <p:blipFill>
                      <a:blip r:embed="rId3"/>
                      <a:srcRect/>
                      <a:stretch>
                        <a:fillRect/>
                      </a:stretch>
                    </p:blipFill>
                    <p:spPr bwMode="auto">
                      <a:xfrm>
                        <a:off x="4034822" y="2391299"/>
                        <a:ext cx="1606550" cy="183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10"/>
          <p:cNvGraphicFramePr>
            <a:graphicFrameLocks noChangeAspect="1"/>
          </p:cNvGraphicFramePr>
          <p:nvPr>
            <p:extLst>
              <p:ext uri="{D42A27DB-BD31-4B8C-83A1-F6EECF244321}">
                <p14:modId xmlns:p14="http://schemas.microsoft.com/office/powerpoint/2010/main" val="3724375476"/>
              </p:ext>
            </p:extLst>
          </p:nvPr>
        </p:nvGraphicFramePr>
        <p:xfrm>
          <a:off x="3918912" y="4572940"/>
          <a:ext cx="2640012" cy="1833563"/>
        </p:xfrm>
        <a:graphic>
          <a:graphicData uri="http://schemas.openxmlformats.org/presentationml/2006/ole">
            <mc:AlternateContent xmlns:mc="http://schemas.openxmlformats.org/markup-compatibility/2006">
              <mc:Choice xmlns:v="urn:schemas-microsoft-com:vml" Requires="v">
                <p:oleObj name="Equation" r:id="rId4" imgW="1168200" imgH="838080" progId="Equation.3">
                  <p:embed/>
                </p:oleObj>
              </mc:Choice>
              <mc:Fallback>
                <p:oleObj name="Equation" r:id="rId4" imgW="1168200" imgH="838080" progId="Equation.3">
                  <p:embed/>
                  <p:pic>
                    <p:nvPicPr>
                      <p:cNvPr id="0" name=""/>
                      <p:cNvPicPr>
                        <a:picLocks noChangeAspect="1" noChangeArrowheads="1"/>
                      </p:cNvPicPr>
                      <p:nvPr/>
                    </p:nvPicPr>
                    <p:blipFill>
                      <a:blip r:embed="rId5"/>
                      <a:srcRect/>
                      <a:stretch>
                        <a:fillRect/>
                      </a:stretch>
                    </p:blipFill>
                    <p:spPr bwMode="auto">
                      <a:xfrm>
                        <a:off x="3918912" y="4572940"/>
                        <a:ext cx="2640012"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120462" y="3077247"/>
            <a:ext cx="208582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Sample mean</a:t>
            </a:r>
          </a:p>
        </p:txBody>
      </p:sp>
      <p:sp>
        <p:nvSpPr>
          <p:cNvPr id="6" name="TextBox 5"/>
          <p:cNvSpPr txBox="1"/>
          <p:nvPr/>
        </p:nvSpPr>
        <p:spPr>
          <a:xfrm>
            <a:off x="1120462" y="5258890"/>
            <a:ext cx="248016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Sample variance</a:t>
            </a:r>
          </a:p>
        </p:txBody>
      </p:sp>
      <mc:AlternateContent xmlns:mc="http://schemas.openxmlformats.org/markup-compatibility/2006" xmlns:a14="http://schemas.microsoft.com/office/drawing/2010/main">
        <mc:Choice Requires="a14">
          <p:sp>
            <p:nvSpPr>
              <p:cNvPr id="7" name="TextBox 6"/>
              <p:cNvSpPr txBox="1"/>
              <p:nvPr/>
            </p:nvSpPr>
            <p:spPr>
              <a:xfrm>
                <a:off x="6558924" y="2677195"/>
                <a:ext cx="5583388" cy="2246769"/>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Where: </a:t>
                </a:r>
              </a:p>
              <a:p>
                <a:pPr marL="342900" indent="-342900">
                  <a:buFont typeface="Arial" panose="020B0604020202020204" pitchFamily="34" charset="0"/>
                  <a:buChar char="•"/>
                </a:pPr>
                <a14:m>
                  <m:oMath xmlns:m="http://schemas.openxmlformats.org/officeDocument/2006/math">
                    <m:r>
                      <a:rPr lang="en-US" sz="2400" i="1" dirty="0" smtClean="0">
                        <a:solidFill>
                          <a:srgbClr val="FF0000"/>
                        </a:solidFill>
                        <a:latin typeface="Cambria Math" panose="02040503050406030204" pitchFamily="18" charset="0"/>
                        <a:cs typeface="Arial" panose="020B0604020202020204" pitchFamily="34" charset="0"/>
                      </a:rPr>
                      <m:t>𝐿</m:t>
                    </m:r>
                  </m:oMath>
                </a14:m>
                <a:r>
                  <a:rPr lang="en-US" sz="2400" dirty="0">
                    <a:solidFill>
                      <a:srgbClr val="FF0000"/>
                    </a:solidFill>
                    <a:latin typeface="Arial" panose="020B0604020202020204" pitchFamily="34" charset="0"/>
                    <a:cs typeface="Arial" panose="020B0604020202020204" pitchFamily="34" charset="0"/>
                  </a:rPr>
                  <a:t> is the number of classes</a:t>
                </a:r>
              </a:p>
              <a:p>
                <a:pPr marL="342900" indent="-342900">
                  <a:buFont typeface="Arial" panose="020B0604020202020204" pitchFamily="34" charset="0"/>
                  <a:buChar char="•"/>
                </a:pPr>
                <a14:m>
                  <m:oMath xmlns:m="http://schemas.openxmlformats.org/officeDocument/2006/math">
                    <m:sSub>
                      <m:sSubPr>
                        <m:ctrlPr>
                          <a:rPr lang="en-US" sz="2400" b="0" i="1" smtClean="0">
                            <a:solidFill>
                              <a:srgbClr val="FF0000"/>
                            </a:solidFill>
                            <a:latin typeface="Cambria Math" panose="02040503050406030204" pitchFamily="18" charset="0"/>
                            <a:cs typeface="Arial" panose="020B0604020202020204" pitchFamily="34" charset="0"/>
                          </a:rPr>
                        </m:ctrlPr>
                      </m:sSubPr>
                      <m:e>
                        <m:r>
                          <a:rPr lang="en-US" sz="2400" b="0" i="1" smtClean="0">
                            <a:solidFill>
                              <a:srgbClr val="FF0000"/>
                            </a:solidFill>
                            <a:latin typeface="Cambria Math" panose="02040503050406030204" pitchFamily="18" charset="0"/>
                            <a:cs typeface="Arial" panose="020B0604020202020204" pitchFamily="34" charset="0"/>
                          </a:rPr>
                          <m:t>𝑥</m:t>
                        </m:r>
                      </m:e>
                      <m:sub>
                        <m:r>
                          <a:rPr lang="en-US" sz="2400" b="0" i="1" smtClean="0">
                            <a:solidFill>
                              <a:srgbClr val="FF0000"/>
                            </a:solidFill>
                            <a:latin typeface="Cambria Math" panose="02040503050406030204" pitchFamily="18" charset="0"/>
                            <a:cs typeface="Arial" panose="020B0604020202020204" pitchFamily="34" charset="0"/>
                          </a:rPr>
                          <m:t>𝑖</m:t>
                        </m:r>
                      </m:sub>
                    </m:sSub>
                  </m:oMath>
                </a14:m>
                <a:r>
                  <a:rPr lang="en-US" sz="2400" dirty="0">
                    <a:solidFill>
                      <a:srgbClr val="FF0000"/>
                    </a:solidFill>
                    <a:latin typeface="Arial" panose="020B0604020202020204" pitchFamily="34" charset="0"/>
                    <a:cs typeface="Arial" panose="020B0604020202020204" pitchFamily="34" charset="0"/>
                  </a:rPr>
                  <a:t> are the discrete variable values or </a:t>
                </a:r>
              </a:p>
              <a:p>
                <a:r>
                  <a:rPr lang="en-US" sz="2400" dirty="0">
                    <a:solidFill>
                      <a:srgbClr val="FF0000"/>
                    </a:solidFill>
                    <a:latin typeface="Arial" panose="020B0604020202020204" pitchFamily="34" charset="0"/>
                    <a:cs typeface="Arial" panose="020B0604020202020204" pitchFamily="34" charset="0"/>
                  </a:rPr>
                  <a:t>the continuous variable midpoints</a:t>
                </a:r>
              </a:p>
              <a:p>
                <a:pPr marL="342900" indent="-342900">
                  <a:buFont typeface="Arial" panose="020B0604020202020204" pitchFamily="34" charset="0"/>
                  <a:buChar char="•"/>
                </a:pPr>
                <a14:m>
                  <m:oMath xmlns:m="http://schemas.openxmlformats.org/officeDocument/2006/math">
                    <m:sSub>
                      <m:sSubPr>
                        <m:ctrlPr>
                          <a:rPr lang="en-US" sz="2400" i="1">
                            <a:solidFill>
                              <a:srgbClr val="FF0000"/>
                            </a:solidFill>
                            <a:latin typeface="Cambria Math" panose="02040503050406030204" pitchFamily="18" charset="0"/>
                            <a:cs typeface="Arial" panose="020B0604020202020204" pitchFamily="34" charset="0"/>
                          </a:rPr>
                        </m:ctrlPr>
                      </m:sSubPr>
                      <m:e>
                        <m:r>
                          <a:rPr lang="en-US" sz="2400" b="0" i="1" smtClean="0">
                            <a:solidFill>
                              <a:srgbClr val="FF0000"/>
                            </a:solidFill>
                            <a:latin typeface="Cambria Math" panose="02040503050406030204" pitchFamily="18" charset="0"/>
                            <a:cs typeface="Arial" panose="020B0604020202020204" pitchFamily="34" charset="0"/>
                          </a:rPr>
                          <m:t>𝑓</m:t>
                        </m:r>
                      </m:e>
                      <m:sub>
                        <m:r>
                          <a:rPr lang="en-US" sz="2400" i="1">
                            <a:solidFill>
                              <a:srgbClr val="FF0000"/>
                            </a:solidFill>
                            <a:latin typeface="Cambria Math" panose="02040503050406030204" pitchFamily="18" charset="0"/>
                            <a:cs typeface="Arial" panose="020B0604020202020204" pitchFamily="34" charset="0"/>
                          </a:rPr>
                          <m:t>𝑖</m:t>
                        </m:r>
                      </m:sub>
                    </m:sSub>
                  </m:oMath>
                </a14:m>
                <a:r>
                  <a:rPr lang="en-US" sz="2400" dirty="0">
                    <a:solidFill>
                      <a:srgbClr val="FF0000"/>
                    </a:solidFill>
                    <a:latin typeface="Arial" panose="020B0604020202020204" pitchFamily="34" charset="0"/>
                    <a:cs typeface="Arial" panose="020B0604020202020204" pitchFamily="34" charset="0"/>
                  </a:rPr>
                  <a:t> are the frequencies</a:t>
                </a:r>
              </a:p>
              <a:p>
                <a:endParaRPr lang="en-US" sz="2000" dirty="0">
                  <a:solidFill>
                    <a:srgbClr val="FF0000"/>
                  </a:solidFill>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558924" y="2677195"/>
                <a:ext cx="5583388" cy="2246769"/>
              </a:xfrm>
              <a:prstGeom prst="rect">
                <a:avLst/>
              </a:prstGeom>
              <a:blipFill rotWithShape="0">
                <a:blip r:embed="rId7"/>
                <a:stretch>
                  <a:fillRect l="-1747" t="-1897" r="-655"/>
                </a:stretch>
              </a:blipFill>
            </p:spPr>
            <p:txBody>
              <a:bodyPr/>
              <a:lstStyle/>
              <a:p>
                <a:r>
                  <a:rPr lang="en-US">
                    <a:noFill/>
                  </a:rPr>
                  <a:t> </a:t>
                </a:r>
              </a:p>
            </p:txBody>
          </p:sp>
        </mc:Fallback>
      </mc:AlternateContent>
    </p:spTree>
    <p:extLst>
      <p:ext uri="{BB962C8B-B14F-4D97-AF65-F5344CB8AC3E}">
        <p14:creationId xmlns:p14="http://schemas.microsoft.com/office/powerpoint/2010/main" val="24098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774" y="430819"/>
            <a:ext cx="727660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chemeClr val="tx1"/>
                </a:solidFill>
                <a:latin typeface="Arial Math"/>
                <a:cs typeface="Times New Roman" pitchFamily="18" charset="0"/>
              </a:rPr>
              <a:t>Measures of center and dispersion for grouped data</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710473282"/>
                  </p:ext>
                </p:extLst>
              </p:nvPr>
            </p:nvGraphicFramePr>
            <p:xfrm>
              <a:off x="829950" y="1066551"/>
              <a:ext cx="10601179" cy="3191270"/>
            </p:xfrm>
            <a:graphic>
              <a:graphicData uri="http://schemas.openxmlformats.org/drawingml/2006/table">
                <a:tbl>
                  <a:tblPr firstRow="1" bandRow="1">
                    <a:tableStyleId>{8799B23B-EC83-4686-B30A-512413B5E67A}</a:tableStyleId>
                  </a:tblPr>
                  <a:tblGrid>
                    <a:gridCol w="3014307">
                      <a:extLst>
                        <a:ext uri="{9D8B030D-6E8A-4147-A177-3AD203B41FA5}">
                          <a16:colId xmlns:a16="http://schemas.microsoft.com/office/drawing/2014/main" val="20000"/>
                        </a:ext>
                      </a:extLst>
                    </a:gridCol>
                    <a:gridCol w="2286282">
                      <a:extLst>
                        <a:ext uri="{9D8B030D-6E8A-4147-A177-3AD203B41FA5}">
                          <a16:colId xmlns:a16="http://schemas.microsoft.com/office/drawing/2014/main" val="20001"/>
                        </a:ext>
                      </a:extLst>
                    </a:gridCol>
                    <a:gridCol w="2120236">
                      <a:extLst>
                        <a:ext uri="{9D8B030D-6E8A-4147-A177-3AD203B41FA5}">
                          <a16:colId xmlns:a16="http://schemas.microsoft.com/office/drawing/2014/main" val="20002"/>
                        </a:ext>
                      </a:extLst>
                    </a:gridCol>
                    <a:gridCol w="1590177">
                      <a:extLst>
                        <a:ext uri="{9D8B030D-6E8A-4147-A177-3AD203B41FA5}">
                          <a16:colId xmlns:a16="http://schemas.microsoft.com/office/drawing/2014/main" val="20003"/>
                        </a:ext>
                      </a:extLst>
                    </a:gridCol>
                    <a:gridCol w="1590177">
                      <a:extLst>
                        <a:ext uri="{9D8B030D-6E8A-4147-A177-3AD203B41FA5}">
                          <a16:colId xmlns:a16="http://schemas.microsoft.com/office/drawing/2014/main" val="20004"/>
                        </a:ext>
                      </a:extLst>
                    </a:gridCol>
                  </a:tblGrid>
                  <a:tr h="586890">
                    <a:tc>
                      <a:txBody>
                        <a:bodyPr/>
                        <a:lstStyle/>
                        <a:p>
                          <a:pPr algn="ctr"/>
                          <a:r>
                            <a:rPr lang="en-US" sz="2400" b="0" dirty="0">
                              <a:latin typeface="Arial Math"/>
                              <a:cs typeface="Times New Roman" pitchFamily="18" charset="0"/>
                            </a:rPr>
                            <a:t>Length</a:t>
                          </a:r>
                          <a:r>
                            <a:rPr lang="en-US" sz="2000" b="0" dirty="0">
                              <a:latin typeface="Arial Math"/>
                              <a:cs typeface="Times New Roman" pitchFamily="18" charset="0"/>
                            </a:rPr>
                            <a:t> of insect (cm)</a:t>
                          </a:r>
                        </a:p>
                      </a:txBody>
                      <a:tcPr/>
                    </a:tc>
                    <a:tc>
                      <a:txBody>
                        <a:bodyPr/>
                        <a:lstStyle/>
                        <a:p>
                          <a:pPr algn="ctr"/>
                          <a:r>
                            <a:rPr lang="en-US" sz="2400" b="0" dirty="0">
                              <a:latin typeface="Arial Math"/>
                              <a:cs typeface="Times New Roman" pitchFamily="18" charset="0"/>
                            </a:rPr>
                            <a:t>Frequency </a:t>
                          </a:r>
                          <a14:m>
                            <m:oMath xmlns:m="http://schemas.openxmlformats.org/officeDocument/2006/math">
                              <m:sSub>
                                <m:sSubPr>
                                  <m:ctrlPr>
                                    <a:rPr lang="en-US" sz="2400" b="0" i="1" dirty="0" smtClean="0">
                                      <a:latin typeface="Cambria Math" panose="02040503050406030204" pitchFamily="18" charset="0"/>
                                      <a:cs typeface="Times New Roman" pitchFamily="18" charset="0"/>
                                    </a:rPr>
                                  </m:ctrlPr>
                                </m:sSubPr>
                                <m:e>
                                  <m:r>
                                    <a:rPr lang="en-US" sz="2400" b="0" i="1" dirty="0" smtClean="0">
                                      <a:latin typeface="Cambria Math" panose="02040503050406030204" pitchFamily="18" charset="0"/>
                                      <a:cs typeface="Times New Roman" pitchFamily="18" charset="0"/>
                                    </a:rPr>
                                    <m:t>𝑓</m:t>
                                  </m:r>
                                </m:e>
                                <m:sub>
                                  <m:r>
                                    <a:rPr lang="en-US" sz="2400" b="0" i="1" dirty="0" smtClean="0">
                                      <a:latin typeface="Cambria Math" panose="02040503050406030204" pitchFamily="18" charset="0"/>
                                      <a:cs typeface="Times New Roman" pitchFamily="18" charset="0"/>
                                    </a:rPr>
                                    <m:t>𝑖</m:t>
                                  </m:r>
                                </m:sub>
                              </m:sSub>
                            </m:oMath>
                          </a14:m>
                          <a:endParaRPr lang="en-US" sz="2400" b="0" dirty="0">
                            <a:latin typeface="Arial Math"/>
                            <a:cs typeface="Times New Roman" pitchFamily="18" charset="0"/>
                          </a:endParaRPr>
                        </a:p>
                      </a:txBody>
                      <a:tcPr/>
                    </a:tc>
                    <a:tc>
                      <a:txBody>
                        <a:bodyPr/>
                        <a:lstStyle/>
                        <a:p>
                          <a:pPr algn="ctr"/>
                          <a:r>
                            <a:rPr lang="en-US" sz="2400" b="0" dirty="0">
                              <a:latin typeface="Arial" panose="020B0604020202020204" pitchFamily="34" charset="0"/>
                              <a:cs typeface="Arial" panose="020B0604020202020204" pitchFamily="34" charset="0"/>
                            </a:rPr>
                            <a:t>Midpoints </a:t>
                          </a:r>
                          <a14:m>
                            <m:oMath xmlns:m="http://schemas.openxmlformats.org/officeDocument/2006/math">
                              <m:sSub>
                                <m:sSubPr>
                                  <m:ctrlPr>
                                    <a:rPr lang="en-US" sz="2400" b="0" i="1" dirty="0" smtClean="0">
                                      <a:latin typeface="Cambria Math" panose="02040503050406030204" pitchFamily="18" charset="0"/>
                                      <a:cs typeface="Times New Roman" pitchFamily="18" charset="0"/>
                                    </a:rPr>
                                  </m:ctrlPr>
                                </m:sSubPr>
                                <m:e>
                                  <m:r>
                                    <a:rPr lang="en-US" sz="2400" b="0" i="1" dirty="0" smtClean="0">
                                      <a:latin typeface="Cambria Math" panose="02040503050406030204" pitchFamily="18" charset="0"/>
                                      <a:cs typeface="Times New Roman" pitchFamily="18" charset="0"/>
                                    </a:rPr>
                                    <m:t>𝑥</m:t>
                                  </m:r>
                                </m:e>
                                <m:sub>
                                  <m:r>
                                    <a:rPr lang="en-US" sz="2400" b="0" i="1" dirty="0" smtClean="0">
                                      <a:latin typeface="Cambria Math" panose="02040503050406030204" pitchFamily="18" charset="0"/>
                                      <a:cs typeface="Times New Roman" pitchFamily="18" charset="0"/>
                                    </a:rPr>
                                    <m:t>𝑖</m:t>
                                  </m:r>
                                </m:sub>
                              </m:sSub>
                            </m:oMath>
                          </a14:m>
                          <a:endParaRPr lang="en-US" sz="2400" b="0" dirty="0">
                            <a:latin typeface="Arial Math"/>
                            <a:cs typeface="Times New Roman"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cs typeface="Times New Roman" pitchFamily="18" charset="0"/>
                                      </a:rPr>
                                    </m:ctrlPr>
                                  </m:sSubPr>
                                  <m:e>
                                    <m:r>
                                      <a:rPr lang="en-US" sz="2000" b="0" i="1" dirty="0" smtClean="0">
                                        <a:latin typeface="Cambria Math" panose="02040503050406030204" pitchFamily="18" charset="0"/>
                                        <a:cs typeface="Times New Roman" pitchFamily="18" charset="0"/>
                                      </a:rPr>
                                      <m:t>𝑓</m:t>
                                    </m:r>
                                  </m:e>
                                  <m:sub>
                                    <m:r>
                                      <a:rPr lang="en-US" sz="2000" b="0" i="1" dirty="0" smtClean="0">
                                        <a:latin typeface="Cambria Math" panose="02040503050406030204" pitchFamily="18" charset="0"/>
                                        <a:cs typeface="Times New Roman" pitchFamily="18" charset="0"/>
                                      </a:rPr>
                                      <m:t>𝑖</m:t>
                                    </m:r>
                                  </m:sub>
                                </m:sSub>
                                <m:r>
                                  <a:rPr lang="en-US" sz="2000" b="0" i="0" dirty="0" smtClean="0">
                                    <a:latin typeface="Cambria Math" panose="02040503050406030204" pitchFamily="18" charset="0"/>
                                    <a:cs typeface="Times New Roman" pitchFamily="18" charset="0"/>
                                  </a:rPr>
                                  <m:t>∗</m:t>
                                </m:r>
                                <m:sSub>
                                  <m:sSubPr>
                                    <m:ctrlPr>
                                      <a:rPr lang="en-US" sz="2000" b="0" i="1" dirty="0" smtClean="0">
                                        <a:latin typeface="Cambria Math" panose="02040503050406030204" pitchFamily="18" charset="0"/>
                                        <a:cs typeface="Times New Roman" pitchFamily="18" charset="0"/>
                                      </a:rPr>
                                    </m:ctrlPr>
                                  </m:sSubPr>
                                  <m:e>
                                    <m:r>
                                      <a:rPr lang="en-US" sz="2000" b="0" i="1" dirty="0" smtClean="0">
                                        <a:latin typeface="Cambria Math" panose="02040503050406030204" pitchFamily="18" charset="0"/>
                                        <a:cs typeface="Times New Roman" pitchFamily="18" charset="0"/>
                                      </a:rPr>
                                      <m:t>𝑥</m:t>
                                    </m:r>
                                  </m:e>
                                  <m:sub>
                                    <m:r>
                                      <a:rPr lang="en-US" sz="2000" b="0" i="1" dirty="0" smtClean="0">
                                        <a:latin typeface="Cambria Math" panose="02040503050406030204" pitchFamily="18" charset="0"/>
                                        <a:cs typeface="Times New Roman" pitchFamily="18" charset="0"/>
                                      </a:rPr>
                                      <m:t>𝑖</m:t>
                                    </m:r>
                                  </m:sub>
                                </m:sSub>
                              </m:oMath>
                            </m:oMathPara>
                          </a14:m>
                          <a:endParaRPr lang="en-US" sz="2000" b="0" dirty="0">
                            <a:latin typeface="Arial Math"/>
                            <a:cs typeface="Times New Roman"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cs typeface="Times New Roman" pitchFamily="18" charset="0"/>
                                      </a:rPr>
                                    </m:ctrlPr>
                                  </m:sSubPr>
                                  <m:e>
                                    <m:r>
                                      <a:rPr lang="en-US" sz="2000" b="0" i="1" dirty="0" smtClean="0">
                                        <a:latin typeface="Cambria Math" panose="02040503050406030204" pitchFamily="18" charset="0"/>
                                        <a:cs typeface="Times New Roman" pitchFamily="18" charset="0"/>
                                      </a:rPr>
                                      <m:t>𝑓</m:t>
                                    </m:r>
                                  </m:e>
                                  <m:sub>
                                    <m:r>
                                      <a:rPr lang="en-US" sz="2000" b="0" i="1" dirty="0" smtClean="0">
                                        <a:latin typeface="Cambria Math" panose="02040503050406030204" pitchFamily="18" charset="0"/>
                                        <a:cs typeface="Times New Roman" pitchFamily="18" charset="0"/>
                                      </a:rPr>
                                      <m:t>𝑖</m:t>
                                    </m:r>
                                  </m:sub>
                                </m:sSub>
                                <m:r>
                                  <a:rPr lang="en-US" sz="2000" b="0" i="0" dirty="0" smtClean="0">
                                    <a:latin typeface="Cambria Math" panose="02040503050406030204" pitchFamily="18" charset="0"/>
                                    <a:cs typeface="Times New Roman" pitchFamily="18" charset="0"/>
                                  </a:rPr>
                                  <m:t>∗</m:t>
                                </m:r>
                                <m:sSup>
                                  <m:sSupPr>
                                    <m:ctrlPr>
                                      <a:rPr lang="en-US" sz="2000" b="0" i="1" dirty="0" smtClean="0">
                                        <a:latin typeface="Cambria Math" panose="02040503050406030204" pitchFamily="18" charset="0"/>
                                        <a:cs typeface="Times New Roman" pitchFamily="18" charset="0"/>
                                      </a:rPr>
                                    </m:ctrlPr>
                                  </m:sSupPr>
                                  <m:e>
                                    <m:r>
                                      <a:rPr lang="en-US" sz="2000" b="0" i="1" dirty="0" smtClean="0">
                                        <a:latin typeface="Cambria Math" panose="02040503050406030204" pitchFamily="18" charset="0"/>
                                        <a:cs typeface="Times New Roman" pitchFamily="18" charset="0"/>
                                      </a:rPr>
                                      <m:t>(</m:t>
                                    </m:r>
                                    <m:sSub>
                                      <m:sSubPr>
                                        <m:ctrlPr>
                                          <a:rPr lang="en-US" sz="2000" b="0" i="1" dirty="0" smtClean="0">
                                            <a:latin typeface="Cambria Math" panose="02040503050406030204" pitchFamily="18" charset="0"/>
                                            <a:cs typeface="Times New Roman" pitchFamily="18" charset="0"/>
                                          </a:rPr>
                                        </m:ctrlPr>
                                      </m:sSubPr>
                                      <m:e>
                                        <m:r>
                                          <a:rPr lang="en-US" sz="2000" b="0" i="1" dirty="0" smtClean="0">
                                            <a:latin typeface="Cambria Math" panose="02040503050406030204" pitchFamily="18" charset="0"/>
                                            <a:cs typeface="Times New Roman" pitchFamily="18" charset="0"/>
                                          </a:rPr>
                                          <m:t>𝑥</m:t>
                                        </m:r>
                                      </m:e>
                                      <m:sub>
                                        <m:r>
                                          <a:rPr lang="en-US" sz="2000" b="0" i="1" dirty="0" smtClean="0">
                                            <a:latin typeface="Cambria Math" panose="02040503050406030204" pitchFamily="18" charset="0"/>
                                            <a:cs typeface="Times New Roman" pitchFamily="18" charset="0"/>
                                          </a:rPr>
                                          <m:t>𝑖</m:t>
                                        </m:r>
                                      </m:sub>
                                    </m:sSub>
                                    <m:r>
                                      <a:rPr lang="en-US" sz="2000" b="0" i="1" dirty="0" smtClean="0">
                                        <a:latin typeface="Cambria Math" panose="02040503050406030204" pitchFamily="18" charset="0"/>
                                        <a:cs typeface="Times New Roman" pitchFamily="18" charset="0"/>
                                      </a:rPr>
                                      <m:t>−</m:t>
                                    </m:r>
                                    <m:acc>
                                      <m:accPr>
                                        <m:chr m:val="̅"/>
                                        <m:ctrlPr>
                                          <a:rPr lang="en-US" sz="2000" b="0" i="1" dirty="0" smtClean="0">
                                            <a:latin typeface="Cambria Math" panose="02040503050406030204" pitchFamily="18" charset="0"/>
                                            <a:cs typeface="Times New Roman" pitchFamily="18" charset="0"/>
                                          </a:rPr>
                                        </m:ctrlPr>
                                      </m:accPr>
                                      <m:e>
                                        <m:r>
                                          <a:rPr lang="en-US" sz="2000" b="0" i="1" dirty="0" smtClean="0">
                                            <a:latin typeface="Cambria Math" panose="02040503050406030204" pitchFamily="18" charset="0"/>
                                            <a:cs typeface="Times New Roman" pitchFamily="18" charset="0"/>
                                          </a:rPr>
                                          <m:t>𝑥</m:t>
                                        </m:r>
                                      </m:e>
                                    </m:acc>
                                    <m:r>
                                      <a:rPr lang="en-US" sz="2000" b="0" i="1" dirty="0" smtClean="0">
                                        <a:latin typeface="Cambria Math" panose="02040503050406030204" pitchFamily="18" charset="0"/>
                                        <a:cs typeface="Times New Roman" pitchFamily="18" charset="0"/>
                                      </a:rPr>
                                      <m:t>)</m:t>
                                    </m:r>
                                  </m:e>
                                  <m:sup>
                                    <m:r>
                                      <a:rPr lang="en-US" sz="2000" b="0" i="1" dirty="0" smtClean="0">
                                        <a:latin typeface="Cambria Math" panose="02040503050406030204" pitchFamily="18" charset="0"/>
                                        <a:cs typeface="Times New Roman" pitchFamily="18" charset="0"/>
                                      </a:rPr>
                                      <m:t>2</m:t>
                                    </m:r>
                                  </m:sup>
                                </m:sSup>
                              </m:oMath>
                            </m:oMathPara>
                          </a14:m>
                          <a:endParaRPr lang="en-US" sz="2000" b="0" dirty="0">
                            <a:latin typeface="Arial Math"/>
                            <a:cs typeface="Times New Roman" pitchFamily="18" charset="0"/>
                          </a:endParaRPr>
                        </a:p>
                      </a:txBody>
                      <a:tcPr/>
                    </a:tc>
                    <a:extLst>
                      <a:ext uri="{0D108BD9-81ED-4DB2-BD59-A6C34878D82A}">
                        <a16:rowId xmlns:a16="http://schemas.microsoft.com/office/drawing/2014/main" val="10000"/>
                      </a:ext>
                    </a:extLst>
                  </a:tr>
                  <a:tr h="486374">
                    <a:tc>
                      <a:txBody>
                        <a:bodyPr/>
                        <a:lstStyle/>
                        <a:p>
                          <a:pPr algn="ctr" fontAlgn="base"/>
                          <a:r>
                            <a:rPr lang="en-US" sz="2000" b="0" dirty="0">
                              <a:latin typeface="Arial Math"/>
                              <a:cs typeface="Times New Roman" pitchFamily="18" charset="0"/>
                            </a:rPr>
                            <a:t>0 - 0.9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a:latin typeface="Arial Math"/>
                              <a:cs typeface="Times New Roman" pitchFamily="18" charset="0"/>
                            </a:rPr>
                            <a:t>10</a:t>
                          </a: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600" b="0" i="1" dirty="0" smtClean="0">
                                        <a:latin typeface="Cambria Math" panose="02040503050406030204" pitchFamily="18" charset="0"/>
                                        <a:cs typeface="Times New Roman" pitchFamily="18" charset="0"/>
                                      </a:rPr>
                                    </m:ctrlPr>
                                  </m:fPr>
                                  <m:num>
                                    <m:r>
                                      <a:rPr lang="en-US" sz="1600" b="0" i="1" dirty="0" smtClean="0">
                                        <a:latin typeface="Cambria Math" panose="02040503050406030204" pitchFamily="18" charset="0"/>
                                        <a:cs typeface="Times New Roman" pitchFamily="18" charset="0"/>
                                      </a:rPr>
                                      <m:t>0+1</m:t>
                                    </m:r>
                                  </m:num>
                                  <m:den>
                                    <m:r>
                                      <a:rPr lang="en-US" sz="1600" b="0" i="1" dirty="0" smtClean="0">
                                        <a:latin typeface="Cambria Math" panose="02040503050406030204" pitchFamily="18" charset="0"/>
                                        <a:cs typeface="Times New Roman" pitchFamily="18" charset="0"/>
                                      </a:rPr>
                                      <m:t>2</m:t>
                                    </m:r>
                                  </m:den>
                                </m:f>
                                <m:r>
                                  <a:rPr lang="en-US" sz="1600" b="0" i="1" dirty="0" smtClean="0">
                                    <a:latin typeface="Cambria Math" panose="02040503050406030204" pitchFamily="18" charset="0"/>
                                    <a:cs typeface="Times New Roman" pitchFamily="18" charset="0"/>
                                  </a:rPr>
                                  <m:t>=.5</m:t>
                                </m:r>
                              </m:oMath>
                            </m:oMathPara>
                          </a14:m>
                          <a:endParaRPr lang="en-US" sz="1600" b="0" dirty="0">
                            <a:latin typeface="Arial Math"/>
                            <a:cs typeface="Times New Roman" pitchFamily="18" charset="0"/>
                          </a:endParaRPr>
                        </a:p>
                      </a:txBody>
                      <a:tcPr/>
                    </a:tc>
                    <a:tc>
                      <a:txBody>
                        <a:bodyPr/>
                        <a:lstStyle/>
                        <a:p>
                          <a:pPr algn="ctr"/>
                          <a:r>
                            <a:rPr lang="en-US" sz="2000" b="0" dirty="0">
                              <a:latin typeface="Arial Math"/>
                              <a:cs typeface="Times New Roman" pitchFamily="18" charset="0"/>
                            </a:rPr>
                            <a:t>5</a:t>
                          </a:r>
                        </a:p>
                      </a:txBody>
                      <a:tcPr/>
                    </a:tc>
                    <a:tc>
                      <a:txBody>
                        <a:bodyPr/>
                        <a:lstStyle/>
                        <a:p>
                          <a:pPr algn="ctr"/>
                          <a:r>
                            <a:rPr lang="en-US" sz="2000" b="0" dirty="0">
                              <a:latin typeface="Arial Math"/>
                              <a:cs typeface="Times New Roman" pitchFamily="18" charset="0"/>
                            </a:rPr>
                            <a:t>19.6</a:t>
                          </a:r>
                        </a:p>
                      </a:txBody>
                      <a:tcPr/>
                    </a:tc>
                    <a:extLst>
                      <a:ext uri="{0D108BD9-81ED-4DB2-BD59-A6C34878D82A}">
                        <a16:rowId xmlns:a16="http://schemas.microsoft.com/office/drawing/2014/main" val="10001"/>
                      </a:ext>
                    </a:extLst>
                  </a:tr>
                  <a:tr h="475800">
                    <a:tc>
                      <a:txBody>
                        <a:bodyPr/>
                        <a:lstStyle/>
                        <a:p>
                          <a:pPr algn="ctr" fontAlgn="base"/>
                          <a:r>
                            <a:rPr lang="en-US" sz="2000" b="0" dirty="0">
                              <a:latin typeface="Arial Math"/>
                              <a:cs typeface="Times New Roman" pitchFamily="18" charset="0"/>
                            </a:rPr>
                            <a:t>1 – 1.9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a:latin typeface="Arial Math"/>
                              <a:cs typeface="Times New Roman" pitchFamily="18" charset="0"/>
                            </a:rPr>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600" b="0" i="1" dirty="0" smtClean="0">
                                        <a:latin typeface="Cambria Math" panose="02040503050406030204" pitchFamily="18" charset="0"/>
                                        <a:cs typeface="Times New Roman" pitchFamily="18" charset="0"/>
                                      </a:rPr>
                                    </m:ctrlPr>
                                  </m:fPr>
                                  <m:num>
                                    <m:r>
                                      <a:rPr lang="en-US" sz="1600" b="0" i="1" dirty="0" smtClean="0">
                                        <a:latin typeface="Cambria Math" panose="02040503050406030204" pitchFamily="18" charset="0"/>
                                        <a:cs typeface="Times New Roman" pitchFamily="18" charset="0"/>
                                      </a:rPr>
                                      <m:t>1+2</m:t>
                                    </m:r>
                                  </m:num>
                                  <m:den>
                                    <m:r>
                                      <a:rPr lang="en-US" sz="1600" b="0" i="1" dirty="0" smtClean="0">
                                        <a:latin typeface="Cambria Math" panose="02040503050406030204" pitchFamily="18" charset="0"/>
                                        <a:cs typeface="Times New Roman" pitchFamily="18" charset="0"/>
                                      </a:rPr>
                                      <m:t>2</m:t>
                                    </m:r>
                                  </m:den>
                                </m:f>
                                <m:r>
                                  <a:rPr lang="en-US" sz="1600" b="0" i="1" dirty="0" smtClean="0">
                                    <a:latin typeface="Cambria Math" panose="02040503050406030204" pitchFamily="18" charset="0"/>
                                    <a:cs typeface="Times New Roman" pitchFamily="18" charset="0"/>
                                  </a:rPr>
                                  <m:t>=1.5</m:t>
                                </m:r>
                              </m:oMath>
                            </m:oMathPara>
                          </a14:m>
                          <a:endParaRPr lang="en-US" sz="1600" b="0" dirty="0">
                            <a:latin typeface="Arial Math"/>
                            <a:cs typeface="Times New Roman" pitchFamily="18" charset="0"/>
                          </a:endParaRPr>
                        </a:p>
                      </a:txBody>
                      <a:tcPr/>
                    </a:tc>
                    <a:tc>
                      <a:txBody>
                        <a:bodyPr/>
                        <a:lstStyle/>
                        <a:p>
                          <a:pPr algn="ctr"/>
                          <a:r>
                            <a:rPr lang="en-US" sz="2000" b="0" dirty="0">
                              <a:latin typeface="Arial Math"/>
                              <a:cs typeface="Times New Roman" pitchFamily="18" charset="0"/>
                            </a:rPr>
                            <a:t>18</a:t>
                          </a:r>
                        </a:p>
                      </a:txBody>
                      <a:tcPr/>
                    </a:tc>
                    <a:tc>
                      <a:txBody>
                        <a:bodyPr/>
                        <a:lstStyle/>
                        <a:p>
                          <a:pPr algn="ctr"/>
                          <a:r>
                            <a:rPr lang="en-US" sz="2000" b="0" dirty="0">
                              <a:latin typeface="Arial Math"/>
                              <a:cs typeface="Times New Roman" pitchFamily="18" charset="0"/>
                            </a:rPr>
                            <a:t>1.92</a:t>
                          </a:r>
                        </a:p>
                      </a:txBody>
                      <a:tcPr/>
                    </a:tc>
                    <a:extLst>
                      <a:ext uri="{0D108BD9-81ED-4DB2-BD59-A6C34878D82A}">
                        <a16:rowId xmlns:a16="http://schemas.microsoft.com/office/drawing/2014/main" val="10002"/>
                      </a:ext>
                    </a:extLst>
                  </a:tr>
                  <a:tr h="475800">
                    <a:tc>
                      <a:txBody>
                        <a:bodyPr/>
                        <a:lstStyle/>
                        <a:p>
                          <a:pPr algn="ctr" fontAlgn="base"/>
                          <a:r>
                            <a:rPr lang="en-US" sz="2000" b="0" dirty="0">
                              <a:latin typeface="Arial Math"/>
                              <a:cs typeface="Times New Roman" pitchFamily="18" charset="0"/>
                            </a:rPr>
                            <a:t>2 - 2.9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a:latin typeface="Arial Math"/>
                              <a:cs typeface="Times New Roman" pitchFamily="18" charset="0"/>
                            </a:rPr>
                            <a:t>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600" b="0" i="1" dirty="0" smtClean="0">
                                        <a:latin typeface="Cambria Math" panose="02040503050406030204" pitchFamily="18" charset="0"/>
                                        <a:cs typeface="Times New Roman" pitchFamily="18" charset="0"/>
                                      </a:rPr>
                                    </m:ctrlPr>
                                  </m:fPr>
                                  <m:num>
                                    <m:r>
                                      <a:rPr lang="en-US" sz="1600" b="0" i="1" dirty="0" smtClean="0">
                                        <a:latin typeface="Cambria Math" panose="02040503050406030204" pitchFamily="18" charset="0"/>
                                        <a:cs typeface="Times New Roman" pitchFamily="18" charset="0"/>
                                      </a:rPr>
                                      <m:t>2+3</m:t>
                                    </m:r>
                                  </m:num>
                                  <m:den>
                                    <m:r>
                                      <a:rPr lang="en-US" sz="1600" b="0" i="1" dirty="0" smtClean="0">
                                        <a:latin typeface="Cambria Math" panose="02040503050406030204" pitchFamily="18" charset="0"/>
                                        <a:cs typeface="Times New Roman" pitchFamily="18" charset="0"/>
                                      </a:rPr>
                                      <m:t>2</m:t>
                                    </m:r>
                                  </m:den>
                                </m:f>
                                <m:r>
                                  <a:rPr lang="en-US" sz="1600" b="0" i="1" dirty="0" smtClean="0">
                                    <a:latin typeface="Cambria Math" panose="02040503050406030204" pitchFamily="18" charset="0"/>
                                    <a:cs typeface="Times New Roman" pitchFamily="18" charset="0"/>
                                  </a:rPr>
                                  <m:t>=2.5</m:t>
                                </m:r>
                              </m:oMath>
                            </m:oMathPara>
                          </a14:m>
                          <a:endParaRPr lang="en-US" sz="1600" b="0" dirty="0">
                            <a:latin typeface="Arial Math"/>
                            <a:cs typeface="Times New Roman" pitchFamily="18" charset="0"/>
                          </a:endParaRPr>
                        </a:p>
                      </a:txBody>
                      <a:tcPr/>
                    </a:tc>
                    <a:tc>
                      <a:txBody>
                        <a:bodyPr/>
                        <a:lstStyle/>
                        <a:p>
                          <a:pPr algn="ctr"/>
                          <a:r>
                            <a:rPr lang="en-US" sz="2000" b="0" dirty="0">
                              <a:latin typeface="Arial Math"/>
                              <a:cs typeface="Times New Roman" pitchFamily="18" charset="0"/>
                            </a:rPr>
                            <a:t>45</a:t>
                          </a:r>
                        </a:p>
                      </a:txBody>
                      <a:tcPr/>
                    </a:tc>
                    <a:tc>
                      <a:txBody>
                        <a:bodyPr/>
                        <a:lstStyle/>
                        <a:p>
                          <a:pPr algn="ctr"/>
                          <a:r>
                            <a:rPr lang="en-US" sz="2000" b="0" dirty="0">
                              <a:latin typeface="Arial Math"/>
                              <a:cs typeface="Times New Roman" pitchFamily="18" charset="0"/>
                            </a:rPr>
                            <a:t>6.48</a:t>
                          </a:r>
                        </a:p>
                      </a:txBody>
                      <a:tcPr/>
                    </a:tc>
                    <a:extLst>
                      <a:ext uri="{0D108BD9-81ED-4DB2-BD59-A6C34878D82A}">
                        <a16:rowId xmlns:a16="http://schemas.microsoft.com/office/drawing/2014/main" val="10003"/>
                      </a:ext>
                    </a:extLst>
                  </a:tr>
                  <a:tr h="475800">
                    <a:tc>
                      <a:txBody>
                        <a:bodyPr/>
                        <a:lstStyle/>
                        <a:p>
                          <a:pPr algn="ctr" fontAlgn="base"/>
                          <a:r>
                            <a:rPr lang="en-US" sz="2000" b="0" dirty="0">
                              <a:latin typeface="Arial Math"/>
                              <a:cs typeface="Times New Roman" pitchFamily="18" charset="0"/>
                            </a:rPr>
                            <a:t>3 – 3.9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a:latin typeface="Arial Math"/>
                              <a:cs typeface="Times New Roman" pitchFamily="18" charset="0"/>
                            </a:rPr>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1600" b="0" i="1" dirty="0" smtClean="0">
                                        <a:latin typeface="Cambria Math" panose="02040503050406030204" pitchFamily="18" charset="0"/>
                                        <a:cs typeface="Times New Roman" pitchFamily="18" charset="0"/>
                                      </a:rPr>
                                    </m:ctrlPr>
                                  </m:fPr>
                                  <m:num>
                                    <m:r>
                                      <a:rPr lang="en-US" sz="1600" b="0" i="1" dirty="0" smtClean="0">
                                        <a:latin typeface="Cambria Math" panose="02040503050406030204" pitchFamily="18" charset="0"/>
                                        <a:cs typeface="Times New Roman" pitchFamily="18" charset="0"/>
                                      </a:rPr>
                                      <m:t>3+4</m:t>
                                    </m:r>
                                  </m:num>
                                  <m:den>
                                    <m:r>
                                      <a:rPr lang="en-US" sz="1600" b="0" i="1" dirty="0" smtClean="0">
                                        <a:latin typeface="Cambria Math" panose="02040503050406030204" pitchFamily="18" charset="0"/>
                                        <a:cs typeface="Times New Roman" pitchFamily="18" charset="0"/>
                                      </a:rPr>
                                      <m:t>2</m:t>
                                    </m:r>
                                  </m:den>
                                </m:f>
                                <m:r>
                                  <a:rPr lang="en-US" sz="1600" b="0" i="1" dirty="0" smtClean="0">
                                    <a:latin typeface="Cambria Math" panose="02040503050406030204" pitchFamily="18" charset="0"/>
                                    <a:cs typeface="Times New Roman" pitchFamily="18" charset="0"/>
                                  </a:rPr>
                                  <m:t>=3.5</m:t>
                                </m:r>
                              </m:oMath>
                            </m:oMathPara>
                          </a14:m>
                          <a:endParaRPr lang="en-US" sz="1600" b="0" dirty="0">
                            <a:latin typeface="Arial Math"/>
                            <a:cs typeface="Times New Roman" pitchFamily="18" charset="0"/>
                          </a:endParaRPr>
                        </a:p>
                      </a:txBody>
                      <a:tcPr/>
                    </a:tc>
                    <a:tc>
                      <a:txBody>
                        <a:bodyPr/>
                        <a:lstStyle/>
                        <a:p>
                          <a:pPr algn="ctr"/>
                          <a:r>
                            <a:rPr lang="en-US" sz="2000" b="0" dirty="0">
                              <a:latin typeface="Arial Math"/>
                              <a:cs typeface="Times New Roman" pitchFamily="18" charset="0"/>
                            </a:rPr>
                            <a:t>17.5</a:t>
                          </a:r>
                        </a:p>
                      </a:txBody>
                      <a:tcPr/>
                    </a:tc>
                    <a:tc>
                      <a:txBody>
                        <a:bodyPr/>
                        <a:lstStyle/>
                        <a:p>
                          <a:pPr algn="ctr"/>
                          <a:r>
                            <a:rPr lang="en-US" sz="2000" b="0" dirty="0">
                              <a:latin typeface="Arial Math"/>
                              <a:cs typeface="Times New Roman" pitchFamily="18" charset="0"/>
                            </a:rPr>
                            <a:t>12.8</a:t>
                          </a:r>
                        </a:p>
                      </a:txBody>
                      <a:tcPr/>
                    </a:tc>
                    <a:extLst>
                      <a:ext uri="{0D108BD9-81ED-4DB2-BD59-A6C34878D82A}">
                        <a16:rowId xmlns:a16="http://schemas.microsoft.com/office/drawing/2014/main" val="10004"/>
                      </a:ext>
                    </a:extLst>
                  </a:tr>
                  <a:tr h="412360">
                    <a:tc>
                      <a:txBody>
                        <a:bodyPr/>
                        <a:lstStyle/>
                        <a:p>
                          <a:pPr algn="ctr"/>
                          <a:r>
                            <a:rPr lang="en-US" sz="2000" b="1" dirty="0">
                              <a:latin typeface="Arial Math"/>
                              <a:cs typeface="Times New Roman" pitchFamily="18" charset="0"/>
                            </a:rPr>
                            <a:t>Total</a:t>
                          </a:r>
                        </a:p>
                      </a:txBody>
                      <a:tcPr/>
                    </a:tc>
                    <a:tc>
                      <a:txBody>
                        <a:bodyPr/>
                        <a:lstStyle/>
                        <a:p>
                          <a:pPr algn="ctr"/>
                          <a:r>
                            <a:rPr lang="en-US" sz="2000" b="1" dirty="0">
                              <a:latin typeface="Arial Math"/>
                              <a:cs typeface="Times New Roman" pitchFamily="18" charset="0"/>
                            </a:rPr>
                            <a:t>45</a:t>
                          </a:r>
                        </a:p>
                      </a:txBody>
                      <a:tcPr/>
                    </a:tc>
                    <a:tc>
                      <a:txBody>
                        <a:bodyPr/>
                        <a:lstStyle/>
                        <a:p>
                          <a:pPr algn="ctr"/>
                          <a:endParaRPr lang="en-US" sz="2000" b="1" dirty="0">
                            <a:latin typeface="Arial Math"/>
                            <a:cs typeface="Times New Roman" pitchFamily="18" charset="0"/>
                          </a:endParaRPr>
                        </a:p>
                      </a:txBody>
                      <a:tcPr/>
                    </a:tc>
                    <a:tc>
                      <a:txBody>
                        <a:bodyPr/>
                        <a:lstStyle/>
                        <a:p>
                          <a:pPr algn="ctr"/>
                          <a:r>
                            <a:rPr lang="en-US" sz="2000" b="1" dirty="0">
                              <a:latin typeface="Arial Math"/>
                              <a:cs typeface="Times New Roman" pitchFamily="18" charset="0"/>
                            </a:rPr>
                            <a:t>85.5</a:t>
                          </a:r>
                        </a:p>
                      </a:txBody>
                      <a:tcPr/>
                    </a:tc>
                    <a:tc>
                      <a:txBody>
                        <a:bodyPr/>
                        <a:lstStyle/>
                        <a:p>
                          <a:pPr algn="ctr"/>
                          <a:r>
                            <a:rPr lang="en-US" sz="2000" b="1" dirty="0">
                              <a:latin typeface="Arial Math"/>
                              <a:cs typeface="Times New Roman" pitchFamily="18" charset="0"/>
                            </a:rPr>
                            <a:t>40.8</a:t>
                          </a:r>
                        </a:p>
                      </a:txBody>
                      <a:tcPr/>
                    </a:tc>
                    <a:extLst>
                      <a:ext uri="{0D108BD9-81ED-4DB2-BD59-A6C34878D82A}">
                        <a16:rowId xmlns:a16="http://schemas.microsoft.com/office/drawing/2014/main" val="1000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710473282"/>
                  </p:ext>
                </p:extLst>
              </p:nvPr>
            </p:nvGraphicFramePr>
            <p:xfrm>
              <a:off x="829950" y="1066551"/>
              <a:ext cx="10601179" cy="3191270"/>
            </p:xfrm>
            <a:graphic>
              <a:graphicData uri="http://schemas.openxmlformats.org/drawingml/2006/table">
                <a:tbl>
                  <a:tblPr firstRow="1" bandRow="1">
                    <a:tableStyleId>{8799B23B-EC83-4686-B30A-512413B5E67A}</a:tableStyleId>
                  </a:tblPr>
                  <a:tblGrid>
                    <a:gridCol w="3014307"/>
                    <a:gridCol w="2286282"/>
                    <a:gridCol w="2120236"/>
                    <a:gridCol w="1590177"/>
                    <a:gridCol w="1590177"/>
                  </a:tblGrid>
                  <a:tr h="586890">
                    <a:tc>
                      <a:txBody>
                        <a:bodyPr/>
                        <a:lstStyle/>
                        <a:p>
                          <a:pPr algn="ctr"/>
                          <a:r>
                            <a:rPr lang="en-US" sz="2400" b="0" dirty="0" smtClean="0">
                              <a:latin typeface="Arial Math"/>
                              <a:cs typeface="Times New Roman" pitchFamily="18" charset="0"/>
                            </a:rPr>
                            <a:t>Length</a:t>
                          </a:r>
                          <a:r>
                            <a:rPr lang="en-US" sz="2000" b="0" dirty="0" smtClean="0">
                              <a:latin typeface="Arial Math"/>
                              <a:cs typeface="Times New Roman" pitchFamily="18" charset="0"/>
                            </a:rPr>
                            <a:t> of insect (cm)</a:t>
                          </a:r>
                          <a:endParaRPr lang="en-US" sz="2000" b="0" dirty="0">
                            <a:latin typeface="Arial Math"/>
                            <a:cs typeface="Times New Roman" pitchFamily="18" charset="0"/>
                          </a:endParaRPr>
                        </a:p>
                      </a:txBody>
                      <a:tcPr/>
                    </a:tc>
                    <a:tc>
                      <a:txBody>
                        <a:bodyPr/>
                        <a:lstStyle/>
                        <a:p>
                          <a:endParaRPr lang="en-US"/>
                        </a:p>
                      </a:txBody>
                      <a:tcPr>
                        <a:blipFill rotWithShape="0">
                          <a:blip r:embed="rId3"/>
                          <a:stretch>
                            <a:fillRect l="-132267" t="-6186" r="-232800" b="-457732"/>
                          </a:stretch>
                        </a:blipFill>
                      </a:tcPr>
                    </a:tc>
                    <a:tc>
                      <a:txBody>
                        <a:bodyPr/>
                        <a:lstStyle/>
                        <a:p>
                          <a:endParaRPr lang="en-US"/>
                        </a:p>
                      </a:txBody>
                      <a:tcPr>
                        <a:blipFill rotWithShape="0">
                          <a:blip r:embed="rId3"/>
                          <a:stretch>
                            <a:fillRect l="-250287" t="-6186" r="-150862" b="-457732"/>
                          </a:stretch>
                        </a:blipFill>
                      </a:tcPr>
                    </a:tc>
                    <a:tc>
                      <a:txBody>
                        <a:bodyPr/>
                        <a:lstStyle/>
                        <a:p>
                          <a:endParaRPr lang="en-US"/>
                        </a:p>
                      </a:txBody>
                      <a:tcPr>
                        <a:blipFill rotWithShape="0">
                          <a:blip r:embed="rId3"/>
                          <a:stretch>
                            <a:fillRect l="-467050" t="-6186" r="-101149" b="-457732"/>
                          </a:stretch>
                        </a:blipFill>
                      </a:tcPr>
                    </a:tc>
                    <a:tc>
                      <a:txBody>
                        <a:bodyPr/>
                        <a:lstStyle/>
                        <a:p>
                          <a:endParaRPr lang="en-US"/>
                        </a:p>
                      </a:txBody>
                      <a:tcPr>
                        <a:blipFill rotWithShape="0">
                          <a:blip r:embed="rId3"/>
                          <a:stretch>
                            <a:fillRect l="-567050" t="-6186" r="-1149" b="-457732"/>
                          </a:stretch>
                        </a:blipFill>
                      </a:tcPr>
                    </a:tc>
                  </a:tr>
                  <a:tr h="548005">
                    <a:tc>
                      <a:txBody>
                        <a:bodyPr/>
                        <a:lstStyle/>
                        <a:p>
                          <a:pPr algn="ctr" fontAlgn="base"/>
                          <a:r>
                            <a:rPr lang="en-US" sz="2000" b="0" dirty="0" smtClean="0">
                              <a:latin typeface="Arial Math"/>
                              <a:cs typeface="Times New Roman" pitchFamily="18" charset="0"/>
                            </a:rPr>
                            <a:t>0 - 0.9</a:t>
                          </a:r>
                          <a:endParaRPr lang="en-US" sz="2000" b="0" i="0" dirty="0" smtClean="0">
                            <a:solidFill>
                              <a:srgbClr val="333333"/>
                            </a:solidFill>
                            <a:latin typeface="Arial Math"/>
                            <a:cs typeface="Times New Roman" pitchFamily="18" charset="0"/>
                          </a:endParaRPr>
                        </a:p>
                      </a:txBody>
                      <a:tcPr/>
                    </a:tc>
                    <a:tc>
                      <a:txBody>
                        <a:bodyPr/>
                        <a:lstStyle/>
                        <a:p>
                          <a:pPr algn="ctr"/>
                          <a:r>
                            <a:rPr lang="en-US" sz="2000" b="0" strike="noStrike" dirty="0" smtClean="0">
                              <a:latin typeface="Arial Math"/>
                              <a:cs typeface="Times New Roman" pitchFamily="18" charset="0"/>
                            </a:rPr>
                            <a:t>10</a:t>
                          </a:r>
                          <a:endParaRPr lang="en-US" sz="2000" b="0" strike="noStrike" dirty="0">
                            <a:latin typeface="Arial Math"/>
                            <a:cs typeface="Times New Roman" pitchFamily="18" charset="0"/>
                          </a:endParaRPr>
                        </a:p>
                      </a:txBody>
                      <a:tcPr/>
                    </a:tc>
                    <a:tc>
                      <a:txBody>
                        <a:bodyPr/>
                        <a:lstStyle/>
                        <a:p>
                          <a:endParaRPr lang="en-US"/>
                        </a:p>
                      </a:txBody>
                      <a:tcPr>
                        <a:blipFill rotWithShape="0">
                          <a:blip r:embed="rId3"/>
                          <a:stretch>
                            <a:fillRect l="-250287" t="-114444" r="-150862" b="-393333"/>
                          </a:stretch>
                        </a:blipFill>
                      </a:tcPr>
                    </a:tc>
                    <a:tc>
                      <a:txBody>
                        <a:bodyPr/>
                        <a:lstStyle/>
                        <a:p>
                          <a:pPr algn="ctr"/>
                          <a:r>
                            <a:rPr lang="en-US" sz="2000" b="0" dirty="0" smtClean="0">
                              <a:latin typeface="Arial Math"/>
                              <a:cs typeface="Times New Roman" pitchFamily="18" charset="0"/>
                            </a:rPr>
                            <a:t>5</a:t>
                          </a:r>
                          <a:endParaRPr lang="en-US" sz="2000" b="0" dirty="0">
                            <a:latin typeface="Arial Math"/>
                            <a:cs typeface="Times New Roman" pitchFamily="18" charset="0"/>
                          </a:endParaRPr>
                        </a:p>
                      </a:txBody>
                      <a:tcPr/>
                    </a:tc>
                    <a:tc>
                      <a:txBody>
                        <a:bodyPr/>
                        <a:lstStyle/>
                        <a:p>
                          <a:pPr algn="ctr"/>
                          <a:r>
                            <a:rPr lang="en-US" sz="2000" b="0" dirty="0" smtClean="0">
                              <a:latin typeface="Arial Math"/>
                              <a:cs typeface="Times New Roman" pitchFamily="18" charset="0"/>
                            </a:rPr>
                            <a:t>19.6</a:t>
                          </a:r>
                          <a:endParaRPr lang="en-US" sz="2000" b="0" dirty="0">
                            <a:latin typeface="Arial Math"/>
                            <a:cs typeface="Times New Roman" pitchFamily="18" charset="0"/>
                          </a:endParaRPr>
                        </a:p>
                      </a:txBody>
                      <a:tcPr/>
                    </a:tc>
                  </a:tr>
                  <a:tr h="548005">
                    <a:tc>
                      <a:txBody>
                        <a:bodyPr/>
                        <a:lstStyle/>
                        <a:p>
                          <a:pPr algn="ctr" fontAlgn="base"/>
                          <a:r>
                            <a:rPr lang="en-US" sz="2000" b="0" dirty="0" smtClean="0">
                              <a:latin typeface="Arial Math"/>
                              <a:cs typeface="Times New Roman" pitchFamily="18" charset="0"/>
                            </a:rPr>
                            <a:t>1 – 1.9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smtClean="0">
                              <a:latin typeface="Arial Math"/>
                              <a:cs typeface="Times New Roman" pitchFamily="18" charset="0"/>
                            </a:rPr>
                            <a:t>12</a:t>
                          </a:r>
                          <a:endParaRPr lang="en-US" sz="2000" b="0" strike="noStrike" dirty="0">
                            <a:latin typeface="Arial Math"/>
                            <a:cs typeface="Times New Roman" pitchFamily="18" charset="0"/>
                          </a:endParaRPr>
                        </a:p>
                      </a:txBody>
                      <a:tcPr/>
                    </a:tc>
                    <a:tc>
                      <a:txBody>
                        <a:bodyPr/>
                        <a:lstStyle/>
                        <a:p>
                          <a:endParaRPr lang="en-US"/>
                        </a:p>
                      </a:txBody>
                      <a:tcPr>
                        <a:blipFill rotWithShape="0">
                          <a:blip r:embed="rId3"/>
                          <a:stretch>
                            <a:fillRect l="-250287" t="-214444" r="-150862" b="-293333"/>
                          </a:stretch>
                        </a:blipFill>
                      </a:tcPr>
                    </a:tc>
                    <a:tc>
                      <a:txBody>
                        <a:bodyPr/>
                        <a:lstStyle/>
                        <a:p>
                          <a:pPr algn="ctr"/>
                          <a:r>
                            <a:rPr lang="en-US" sz="2000" b="0" dirty="0" smtClean="0">
                              <a:latin typeface="Arial Math"/>
                              <a:cs typeface="Times New Roman" pitchFamily="18" charset="0"/>
                            </a:rPr>
                            <a:t>18</a:t>
                          </a:r>
                          <a:endParaRPr lang="en-US" sz="2000" b="0" dirty="0">
                            <a:latin typeface="Arial Math"/>
                            <a:cs typeface="Times New Roman" pitchFamily="18" charset="0"/>
                          </a:endParaRPr>
                        </a:p>
                      </a:txBody>
                      <a:tcPr/>
                    </a:tc>
                    <a:tc>
                      <a:txBody>
                        <a:bodyPr/>
                        <a:lstStyle/>
                        <a:p>
                          <a:pPr algn="ctr"/>
                          <a:r>
                            <a:rPr lang="en-US" sz="2000" b="0" dirty="0" smtClean="0">
                              <a:latin typeface="Arial Math"/>
                              <a:cs typeface="Times New Roman" pitchFamily="18" charset="0"/>
                            </a:rPr>
                            <a:t>1.92</a:t>
                          </a:r>
                          <a:endParaRPr lang="en-US" sz="2000" b="0" dirty="0">
                            <a:latin typeface="Arial Math"/>
                            <a:cs typeface="Times New Roman" pitchFamily="18" charset="0"/>
                          </a:endParaRPr>
                        </a:p>
                      </a:txBody>
                      <a:tcPr/>
                    </a:tc>
                  </a:tr>
                  <a:tr h="548005">
                    <a:tc>
                      <a:txBody>
                        <a:bodyPr/>
                        <a:lstStyle/>
                        <a:p>
                          <a:pPr algn="ctr" fontAlgn="base"/>
                          <a:r>
                            <a:rPr lang="en-US" sz="2000" b="0" dirty="0" smtClean="0">
                              <a:latin typeface="Arial Math"/>
                              <a:cs typeface="Times New Roman" pitchFamily="18" charset="0"/>
                            </a:rPr>
                            <a:t>2 - 2.9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smtClean="0">
                              <a:latin typeface="Arial Math"/>
                              <a:cs typeface="Times New Roman" pitchFamily="18" charset="0"/>
                            </a:rPr>
                            <a:t>18</a:t>
                          </a:r>
                          <a:endParaRPr lang="en-US" sz="2000" b="0" strike="noStrike" dirty="0">
                            <a:latin typeface="Arial Math"/>
                            <a:cs typeface="Times New Roman" pitchFamily="18" charset="0"/>
                          </a:endParaRPr>
                        </a:p>
                      </a:txBody>
                      <a:tcPr/>
                    </a:tc>
                    <a:tc>
                      <a:txBody>
                        <a:bodyPr/>
                        <a:lstStyle/>
                        <a:p>
                          <a:endParaRPr lang="en-US"/>
                        </a:p>
                      </a:txBody>
                      <a:tcPr>
                        <a:blipFill rotWithShape="0">
                          <a:blip r:embed="rId3"/>
                          <a:stretch>
                            <a:fillRect l="-250287" t="-314444" r="-150862" b="-193333"/>
                          </a:stretch>
                        </a:blipFill>
                      </a:tcPr>
                    </a:tc>
                    <a:tc>
                      <a:txBody>
                        <a:bodyPr/>
                        <a:lstStyle/>
                        <a:p>
                          <a:pPr algn="ctr"/>
                          <a:r>
                            <a:rPr lang="en-US" sz="2000" b="0" dirty="0" smtClean="0">
                              <a:latin typeface="Arial Math"/>
                              <a:cs typeface="Times New Roman" pitchFamily="18" charset="0"/>
                            </a:rPr>
                            <a:t>45</a:t>
                          </a:r>
                          <a:endParaRPr lang="en-US" sz="2000" b="0" dirty="0">
                            <a:latin typeface="Arial Math"/>
                            <a:cs typeface="Times New Roman" pitchFamily="18" charset="0"/>
                          </a:endParaRPr>
                        </a:p>
                      </a:txBody>
                      <a:tcPr/>
                    </a:tc>
                    <a:tc>
                      <a:txBody>
                        <a:bodyPr/>
                        <a:lstStyle/>
                        <a:p>
                          <a:pPr algn="ctr"/>
                          <a:r>
                            <a:rPr lang="en-US" sz="2000" b="0" dirty="0" smtClean="0">
                              <a:latin typeface="Arial Math"/>
                              <a:cs typeface="Times New Roman" pitchFamily="18" charset="0"/>
                            </a:rPr>
                            <a:t>6.48</a:t>
                          </a:r>
                          <a:endParaRPr lang="en-US" sz="2000" b="0" dirty="0">
                            <a:latin typeface="Arial Math"/>
                            <a:cs typeface="Times New Roman" pitchFamily="18" charset="0"/>
                          </a:endParaRPr>
                        </a:p>
                      </a:txBody>
                      <a:tcPr/>
                    </a:tc>
                  </a:tr>
                  <a:tr h="548005">
                    <a:tc>
                      <a:txBody>
                        <a:bodyPr/>
                        <a:lstStyle/>
                        <a:p>
                          <a:pPr algn="ctr" fontAlgn="base"/>
                          <a:r>
                            <a:rPr lang="en-US" sz="2000" b="0" dirty="0" smtClean="0">
                              <a:latin typeface="Arial Math"/>
                              <a:cs typeface="Times New Roman" pitchFamily="18" charset="0"/>
                            </a:rPr>
                            <a:t>3 – 3.9</a:t>
                          </a:r>
                          <a:endParaRPr lang="en-US" sz="2000" b="0" i="0" dirty="0">
                            <a:solidFill>
                              <a:srgbClr val="333333"/>
                            </a:solidFill>
                            <a:latin typeface="Arial Math"/>
                            <a:cs typeface="Times New Roman" pitchFamily="18" charset="0"/>
                          </a:endParaRPr>
                        </a:p>
                      </a:txBody>
                      <a:tcPr/>
                    </a:tc>
                    <a:tc>
                      <a:txBody>
                        <a:bodyPr/>
                        <a:lstStyle/>
                        <a:p>
                          <a:pPr algn="ctr"/>
                          <a:r>
                            <a:rPr lang="en-US" sz="2000" b="0" strike="noStrike" dirty="0" smtClean="0">
                              <a:latin typeface="Arial Math"/>
                              <a:cs typeface="Times New Roman" pitchFamily="18" charset="0"/>
                            </a:rPr>
                            <a:t>5</a:t>
                          </a:r>
                          <a:endParaRPr lang="en-US" sz="2000" b="0" strike="noStrike" dirty="0">
                            <a:latin typeface="Arial Math"/>
                            <a:cs typeface="Times New Roman" pitchFamily="18" charset="0"/>
                          </a:endParaRPr>
                        </a:p>
                      </a:txBody>
                      <a:tcPr/>
                    </a:tc>
                    <a:tc>
                      <a:txBody>
                        <a:bodyPr/>
                        <a:lstStyle/>
                        <a:p>
                          <a:endParaRPr lang="en-US"/>
                        </a:p>
                      </a:txBody>
                      <a:tcPr>
                        <a:blipFill rotWithShape="0">
                          <a:blip r:embed="rId3"/>
                          <a:stretch>
                            <a:fillRect l="-250287" t="-414444" r="-150862" b="-93333"/>
                          </a:stretch>
                        </a:blipFill>
                      </a:tcPr>
                    </a:tc>
                    <a:tc>
                      <a:txBody>
                        <a:bodyPr/>
                        <a:lstStyle/>
                        <a:p>
                          <a:pPr algn="ctr"/>
                          <a:r>
                            <a:rPr lang="en-US" sz="2000" b="0" dirty="0" smtClean="0">
                              <a:latin typeface="Arial Math"/>
                              <a:cs typeface="Times New Roman" pitchFamily="18" charset="0"/>
                            </a:rPr>
                            <a:t>17.5</a:t>
                          </a:r>
                          <a:endParaRPr lang="en-US" sz="2000" b="0" dirty="0">
                            <a:latin typeface="Arial Math"/>
                            <a:cs typeface="Times New Roman" pitchFamily="18" charset="0"/>
                          </a:endParaRPr>
                        </a:p>
                      </a:txBody>
                      <a:tcPr/>
                    </a:tc>
                    <a:tc>
                      <a:txBody>
                        <a:bodyPr/>
                        <a:lstStyle/>
                        <a:p>
                          <a:pPr algn="ctr"/>
                          <a:r>
                            <a:rPr lang="en-US" sz="2000" b="0" dirty="0" smtClean="0">
                              <a:latin typeface="Arial Math"/>
                              <a:cs typeface="Times New Roman" pitchFamily="18" charset="0"/>
                            </a:rPr>
                            <a:t>12.8</a:t>
                          </a:r>
                          <a:endParaRPr lang="en-US" sz="2000" b="0" dirty="0">
                            <a:latin typeface="Arial Math"/>
                            <a:cs typeface="Times New Roman" pitchFamily="18" charset="0"/>
                          </a:endParaRPr>
                        </a:p>
                      </a:txBody>
                      <a:tcPr/>
                    </a:tc>
                  </a:tr>
                  <a:tr h="412360">
                    <a:tc>
                      <a:txBody>
                        <a:bodyPr/>
                        <a:lstStyle/>
                        <a:p>
                          <a:pPr algn="ctr"/>
                          <a:r>
                            <a:rPr lang="en-US" sz="2000" b="1" dirty="0" smtClean="0">
                              <a:latin typeface="Arial Math"/>
                              <a:cs typeface="Times New Roman" pitchFamily="18" charset="0"/>
                            </a:rPr>
                            <a:t>Total</a:t>
                          </a:r>
                          <a:endParaRPr lang="en-US" sz="2000" b="1" dirty="0">
                            <a:latin typeface="Arial Math"/>
                            <a:cs typeface="Times New Roman" pitchFamily="18" charset="0"/>
                          </a:endParaRPr>
                        </a:p>
                      </a:txBody>
                      <a:tcPr/>
                    </a:tc>
                    <a:tc>
                      <a:txBody>
                        <a:bodyPr/>
                        <a:lstStyle/>
                        <a:p>
                          <a:pPr algn="ctr"/>
                          <a:r>
                            <a:rPr lang="en-US" sz="2000" b="1" dirty="0" smtClean="0">
                              <a:latin typeface="Arial Math"/>
                              <a:cs typeface="Times New Roman" pitchFamily="18" charset="0"/>
                            </a:rPr>
                            <a:t>45</a:t>
                          </a:r>
                          <a:endParaRPr lang="en-US" sz="2000" b="1" dirty="0">
                            <a:latin typeface="Arial Math"/>
                            <a:cs typeface="Times New Roman" pitchFamily="18" charset="0"/>
                          </a:endParaRPr>
                        </a:p>
                      </a:txBody>
                      <a:tcPr/>
                    </a:tc>
                    <a:tc>
                      <a:txBody>
                        <a:bodyPr/>
                        <a:lstStyle/>
                        <a:p>
                          <a:pPr algn="ctr"/>
                          <a:endParaRPr lang="en-US" sz="2000" b="1" dirty="0">
                            <a:latin typeface="Arial Math"/>
                            <a:cs typeface="Times New Roman" pitchFamily="18" charset="0"/>
                          </a:endParaRPr>
                        </a:p>
                      </a:txBody>
                      <a:tcPr/>
                    </a:tc>
                    <a:tc>
                      <a:txBody>
                        <a:bodyPr/>
                        <a:lstStyle/>
                        <a:p>
                          <a:pPr algn="ctr"/>
                          <a:r>
                            <a:rPr lang="en-US" sz="2000" b="1" dirty="0" smtClean="0">
                              <a:latin typeface="Arial Math"/>
                              <a:cs typeface="Times New Roman" pitchFamily="18" charset="0"/>
                            </a:rPr>
                            <a:t>85.5</a:t>
                          </a:r>
                          <a:endParaRPr lang="en-US" sz="2000" b="1" dirty="0">
                            <a:latin typeface="Arial Math"/>
                            <a:cs typeface="Times New Roman" pitchFamily="18" charset="0"/>
                          </a:endParaRPr>
                        </a:p>
                      </a:txBody>
                      <a:tcPr/>
                    </a:tc>
                    <a:tc>
                      <a:txBody>
                        <a:bodyPr/>
                        <a:lstStyle/>
                        <a:p>
                          <a:pPr algn="ctr"/>
                          <a:r>
                            <a:rPr lang="en-US" sz="2000" b="1" dirty="0" smtClean="0">
                              <a:latin typeface="Arial Math"/>
                              <a:cs typeface="Times New Roman" pitchFamily="18" charset="0"/>
                            </a:rPr>
                            <a:t>40.8</a:t>
                          </a:r>
                          <a:endParaRPr lang="en-US" sz="2000" b="1" dirty="0">
                            <a:latin typeface="Arial Math"/>
                            <a:cs typeface="Times New Roman" pitchFamily="18" charset="0"/>
                          </a:endParaRPr>
                        </a:p>
                      </a:txBody>
                      <a:tcPr/>
                    </a:tc>
                  </a:tr>
                </a:tbl>
              </a:graphicData>
            </a:graphic>
          </p:graphicFrame>
        </mc:Fallback>
      </mc:AlternateContent>
      <p:graphicFrame>
        <p:nvGraphicFramePr>
          <p:cNvPr id="12297" name="Object 9"/>
          <p:cNvGraphicFramePr>
            <a:graphicFrameLocks noChangeAspect="1"/>
          </p:cNvGraphicFramePr>
          <p:nvPr>
            <p:extLst>
              <p:ext uri="{D42A27DB-BD31-4B8C-83A1-F6EECF244321}">
                <p14:modId xmlns:p14="http://schemas.microsoft.com/office/powerpoint/2010/main" val="2526104535"/>
              </p:ext>
            </p:extLst>
          </p:nvPr>
        </p:nvGraphicFramePr>
        <p:xfrm>
          <a:off x="829950" y="4634485"/>
          <a:ext cx="3816350" cy="1833563"/>
        </p:xfrm>
        <a:graphic>
          <a:graphicData uri="http://schemas.openxmlformats.org/presentationml/2006/ole">
            <mc:AlternateContent xmlns:mc="http://schemas.openxmlformats.org/markup-compatibility/2006">
              <mc:Choice xmlns:v="urn:schemas-microsoft-com:vml" Requires="v">
                <p:oleObj name="Equation" r:id="rId4" imgW="1688760" imgH="838080" progId="Equation.3">
                  <p:embed/>
                </p:oleObj>
              </mc:Choice>
              <mc:Fallback>
                <p:oleObj name="Equation" r:id="rId4" imgW="1688760" imgH="838080" progId="Equation.3">
                  <p:embed/>
                  <p:pic>
                    <p:nvPicPr>
                      <p:cNvPr id="0" name=""/>
                      <p:cNvPicPr>
                        <a:picLocks noChangeAspect="1" noChangeArrowheads="1"/>
                      </p:cNvPicPr>
                      <p:nvPr/>
                    </p:nvPicPr>
                    <p:blipFill>
                      <a:blip r:embed="rId5"/>
                      <a:srcRect/>
                      <a:stretch>
                        <a:fillRect/>
                      </a:stretch>
                    </p:blipFill>
                    <p:spPr bwMode="auto">
                      <a:xfrm>
                        <a:off x="829950" y="4634485"/>
                        <a:ext cx="3816350"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8" name="Object 10"/>
          <p:cNvGraphicFramePr>
            <a:graphicFrameLocks noChangeAspect="1"/>
          </p:cNvGraphicFramePr>
          <p:nvPr>
            <p:extLst>
              <p:ext uri="{D42A27DB-BD31-4B8C-83A1-F6EECF244321}">
                <p14:modId xmlns:p14="http://schemas.microsoft.com/office/powerpoint/2010/main" val="2421016331"/>
              </p:ext>
            </p:extLst>
          </p:nvPr>
        </p:nvGraphicFramePr>
        <p:xfrm>
          <a:off x="5576429" y="4521189"/>
          <a:ext cx="5854700" cy="1833562"/>
        </p:xfrm>
        <a:graphic>
          <a:graphicData uri="http://schemas.openxmlformats.org/presentationml/2006/ole">
            <mc:AlternateContent xmlns:mc="http://schemas.openxmlformats.org/markup-compatibility/2006">
              <mc:Choice xmlns:v="urn:schemas-microsoft-com:vml" Requires="v">
                <p:oleObj name="Equation" r:id="rId6" imgW="2590560" imgH="838080" progId="Equation.3">
                  <p:embed/>
                </p:oleObj>
              </mc:Choice>
              <mc:Fallback>
                <p:oleObj name="Equation" r:id="rId6" imgW="2590560" imgH="838080" progId="Equation.3">
                  <p:embed/>
                  <p:pic>
                    <p:nvPicPr>
                      <p:cNvPr id="0" name=""/>
                      <p:cNvPicPr>
                        <a:picLocks noChangeAspect="1" noChangeArrowheads="1"/>
                      </p:cNvPicPr>
                      <p:nvPr/>
                    </p:nvPicPr>
                    <p:blipFill>
                      <a:blip r:embed="rId7"/>
                      <a:srcRect/>
                      <a:stretch>
                        <a:fillRect/>
                      </a:stretch>
                    </p:blipFill>
                    <p:spPr bwMode="auto">
                      <a:xfrm>
                        <a:off x="5576429" y="4521189"/>
                        <a:ext cx="5854700" cy="183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9" name="Object 11"/>
          <p:cNvGraphicFramePr>
            <a:graphicFrameLocks noChangeAspect="1"/>
          </p:cNvGraphicFramePr>
          <p:nvPr>
            <p:extLst>
              <p:ext uri="{D42A27DB-BD31-4B8C-83A1-F6EECF244321}">
                <p14:modId xmlns:p14="http://schemas.microsoft.com/office/powerpoint/2010/main" val="1541704847"/>
              </p:ext>
            </p:extLst>
          </p:nvPr>
        </p:nvGraphicFramePr>
        <p:xfrm>
          <a:off x="5576429" y="6395869"/>
          <a:ext cx="2181225" cy="444500"/>
        </p:xfrm>
        <a:graphic>
          <a:graphicData uri="http://schemas.openxmlformats.org/presentationml/2006/ole">
            <mc:AlternateContent xmlns:mc="http://schemas.openxmlformats.org/markup-compatibility/2006">
              <mc:Choice xmlns:v="urn:schemas-microsoft-com:vml" Requires="v">
                <p:oleObj name="Equation" r:id="rId8" imgW="965160" imgH="203040" progId="Equation.3">
                  <p:embed/>
                </p:oleObj>
              </mc:Choice>
              <mc:Fallback>
                <p:oleObj name="Equation" r:id="rId8" imgW="965160" imgH="203040" progId="Equation.3">
                  <p:embed/>
                  <p:pic>
                    <p:nvPicPr>
                      <p:cNvPr id="0" name=""/>
                      <p:cNvPicPr>
                        <a:picLocks noChangeAspect="1" noChangeArrowheads="1"/>
                      </p:cNvPicPr>
                      <p:nvPr/>
                    </p:nvPicPr>
                    <p:blipFill>
                      <a:blip r:embed="rId9"/>
                      <a:srcRect/>
                      <a:stretch>
                        <a:fillRect/>
                      </a:stretch>
                    </p:blipFill>
                    <p:spPr bwMode="auto">
                      <a:xfrm>
                        <a:off x="5576429" y="6395869"/>
                        <a:ext cx="2181225"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6156665" y="1068646"/>
            <a:ext cx="2127303" cy="3242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68421" y="1032436"/>
            <a:ext cx="1571223" cy="3331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508383" y="444257"/>
            <a:ext cx="4567276" cy="461665"/>
          </a:xfrm>
          <a:prstGeom prst="rect">
            <a:avLst/>
          </a:prstGeom>
          <a:noFill/>
        </p:spPr>
        <p:txBody>
          <a:bodyPr wrap="none" rtlCol="0">
            <a:spAutoFit/>
          </a:bodyPr>
          <a:lstStyle/>
          <a:p>
            <a:r>
              <a:rPr lang="en-US" sz="2400" dirty="0">
                <a:latin typeface="Arial Math"/>
              </a:rPr>
              <a:t>Consider a sample of 45 insects</a:t>
            </a:r>
          </a:p>
        </p:txBody>
      </p:sp>
      <p:sp>
        <p:nvSpPr>
          <p:cNvPr id="5" name="TextBox 4"/>
          <p:cNvSpPr txBox="1"/>
          <p:nvPr/>
        </p:nvSpPr>
        <p:spPr>
          <a:xfrm>
            <a:off x="935429" y="4308818"/>
            <a:ext cx="2811988"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Number of classes L=4</a:t>
            </a:r>
          </a:p>
        </p:txBody>
      </p:sp>
      <p:sp>
        <p:nvSpPr>
          <p:cNvPr id="11" name="Rectangle 10"/>
          <p:cNvSpPr/>
          <p:nvPr/>
        </p:nvSpPr>
        <p:spPr>
          <a:xfrm>
            <a:off x="9856306" y="1012106"/>
            <a:ext cx="1693365" cy="3331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0" nodeType="clickEffect">
                                  <p:stCondLst>
                                    <p:cond delay="0"/>
                                  </p:stCondLst>
                                  <p:childTnLst>
                                    <p:animEffect transition="out" filter="box(in)">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297"/>
                                        </p:tgtEl>
                                        <p:attrNameLst>
                                          <p:attrName>style.visibility</p:attrName>
                                        </p:attrNameLst>
                                      </p:cBhvr>
                                      <p:to>
                                        <p:strVal val="visible"/>
                                      </p:to>
                                    </p:set>
                                    <p:animEffect transition="in" filter="wipe(left)">
                                      <p:cBhvr>
                                        <p:cTn id="24" dur="500"/>
                                        <p:tgtEl>
                                          <p:spTgt spid="1229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298"/>
                                        </p:tgtEl>
                                        <p:attrNameLst>
                                          <p:attrName>style.visibility</p:attrName>
                                        </p:attrNameLst>
                                      </p:cBhvr>
                                      <p:to>
                                        <p:strVal val="visible"/>
                                      </p:to>
                                    </p:set>
                                    <p:animEffect transition="in" filter="wipe(left)">
                                      <p:cBhvr>
                                        <p:cTn id="34" dur="500"/>
                                        <p:tgtEl>
                                          <p:spTgt spid="1229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299"/>
                                        </p:tgtEl>
                                        <p:attrNameLst>
                                          <p:attrName>style.visibility</p:attrName>
                                        </p:attrNameLst>
                                      </p:cBhvr>
                                      <p:to>
                                        <p:strVal val="visible"/>
                                      </p:to>
                                    </p:set>
                                    <p:animEffect transition="in" filter="wipe(left)">
                                      <p:cBhvr>
                                        <p:cTn id="39"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5"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895600" y="1371601"/>
            <a:ext cx="7207624" cy="4455458"/>
            <a:chOff x="3505200" y="1371601"/>
            <a:chExt cx="7207624" cy="4455458"/>
          </a:xfrm>
        </p:grpSpPr>
        <p:grpSp>
          <p:nvGrpSpPr>
            <p:cNvPr id="8" name="Group 7"/>
            <p:cNvGrpSpPr/>
            <p:nvPr/>
          </p:nvGrpSpPr>
          <p:grpSpPr>
            <a:xfrm>
              <a:off x="3505200" y="1371601"/>
              <a:ext cx="7207624" cy="4455458"/>
              <a:chOff x="1981200" y="1371600"/>
              <a:chExt cx="5157297" cy="3228975"/>
            </a:xfrm>
          </p:grpSpPr>
          <p:graphicFrame>
            <p:nvGraphicFramePr>
              <p:cNvPr id="3" name="Chart 2"/>
              <p:cNvGraphicFramePr/>
              <p:nvPr>
                <p:extLst>
                  <p:ext uri="{D42A27DB-BD31-4B8C-83A1-F6EECF244321}">
                    <p14:modId xmlns:p14="http://schemas.microsoft.com/office/powerpoint/2010/main" val="3803976662"/>
                  </p:ext>
                </p:extLst>
              </p:nvPr>
            </p:nvGraphicFramePr>
            <p:xfrm>
              <a:off x="1981200" y="1371600"/>
              <a:ext cx="5048250" cy="32289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p:nvPr/>
            </p:nvSpPr>
            <p:spPr>
              <a:xfrm>
                <a:off x="3416668" y="4326114"/>
                <a:ext cx="37147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ysClr val="windowText" lastClr="000000"/>
                    </a:solidFill>
                    <a:latin typeface="Times New Roman" pitchFamily="18" charset="0"/>
                    <a:cs typeface="Times New Roman" pitchFamily="18" charset="0"/>
                  </a:rPr>
                  <a:t>1</a:t>
                </a:r>
              </a:p>
            </p:txBody>
          </p:sp>
          <p:sp>
            <p:nvSpPr>
              <p:cNvPr id="5" name="TextBox 5"/>
              <p:cNvSpPr txBox="1"/>
              <p:nvPr/>
            </p:nvSpPr>
            <p:spPr>
              <a:xfrm>
                <a:off x="4535201" y="4326114"/>
                <a:ext cx="37147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ysClr val="windowText" lastClr="000000"/>
                    </a:solidFill>
                    <a:latin typeface="Times New Roman" pitchFamily="18" charset="0"/>
                    <a:cs typeface="Times New Roman" pitchFamily="18" charset="0"/>
                  </a:rPr>
                  <a:t>2</a:t>
                </a:r>
              </a:p>
            </p:txBody>
          </p:sp>
          <p:sp>
            <p:nvSpPr>
              <p:cNvPr id="6" name="TextBox 6"/>
              <p:cNvSpPr txBox="1"/>
              <p:nvPr/>
            </p:nvSpPr>
            <p:spPr>
              <a:xfrm>
                <a:off x="5682443" y="4352924"/>
                <a:ext cx="37147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ysClr val="windowText" lastClr="000000"/>
                    </a:solidFill>
                    <a:latin typeface="Times New Roman" pitchFamily="18" charset="0"/>
                    <a:cs typeface="Times New Roman" pitchFamily="18" charset="0"/>
                  </a:rPr>
                  <a:t>3</a:t>
                </a:r>
              </a:p>
            </p:txBody>
          </p:sp>
          <p:sp>
            <p:nvSpPr>
              <p:cNvPr id="7" name="TextBox 7"/>
              <p:cNvSpPr txBox="1"/>
              <p:nvPr/>
            </p:nvSpPr>
            <p:spPr>
              <a:xfrm>
                <a:off x="6767022" y="4352925"/>
                <a:ext cx="37147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ysClr val="windowText" lastClr="000000"/>
                    </a:solidFill>
                    <a:latin typeface="Times New Roman" pitchFamily="18" charset="0"/>
                    <a:cs typeface="Times New Roman" pitchFamily="18" charset="0"/>
                  </a:rPr>
                  <a:t>4</a:t>
                </a:r>
              </a:p>
            </p:txBody>
          </p:sp>
        </p:grpSp>
        <p:sp>
          <p:nvSpPr>
            <p:cNvPr id="10" name="TextBox 4"/>
            <p:cNvSpPr txBox="1"/>
            <p:nvPr/>
          </p:nvSpPr>
          <p:spPr>
            <a:xfrm>
              <a:off x="3948134" y="5456765"/>
              <a:ext cx="519158" cy="34171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ysClr val="windowText" lastClr="000000"/>
                  </a:solidFill>
                  <a:latin typeface="Times New Roman" pitchFamily="18" charset="0"/>
                  <a:cs typeface="Times New Roman" pitchFamily="18" charset="0"/>
                </a:rPr>
                <a:t>0</a:t>
              </a:r>
            </a:p>
          </p:txBody>
        </p:sp>
      </p:grpSp>
      <p:sp>
        <p:nvSpPr>
          <p:cNvPr id="9" name="Isosceles Triangle 8"/>
          <p:cNvSpPr/>
          <p:nvPr/>
        </p:nvSpPr>
        <p:spPr>
          <a:xfrm>
            <a:off x="6334978" y="5503762"/>
            <a:ext cx="304800" cy="3048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1" name="Object 9"/>
          <p:cNvGraphicFramePr>
            <a:graphicFrameLocks noChangeAspect="1"/>
          </p:cNvGraphicFramePr>
          <p:nvPr>
            <p:extLst>
              <p:ext uri="{D42A27DB-BD31-4B8C-83A1-F6EECF244321}">
                <p14:modId xmlns:p14="http://schemas.microsoft.com/office/powerpoint/2010/main" val="939963682"/>
              </p:ext>
            </p:extLst>
          </p:nvPr>
        </p:nvGraphicFramePr>
        <p:xfrm>
          <a:off x="5971440" y="5976904"/>
          <a:ext cx="1031875" cy="471488"/>
        </p:xfrm>
        <a:graphic>
          <a:graphicData uri="http://schemas.openxmlformats.org/presentationml/2006/ole">
            <mc:AlternateContent xmlns:mc="http://schemas.openxmlformats.org/markup-compatibility/2006">
              <mc:Choice xmlns:v="urn:schemas-microsoft-com:vml" Requires="v">
                <p:oleObj name="Equation" r:id="rId3" imgW="457200" imgH="215640" progId="Equation.3">
                  <p:embed/>
                </p:oleObj>
              </mc:Choice>
              <mc:Fallback>
                <p:oleObj name="Equation" r:id="rId3" imgW="457200" imgH="215640" progId="Equation.3">
                  <p:embed/>
                  <p:pic>
                    <p:nvPicPr>
                      <p:cNvPr id="0" name=""/>
                      <p:cNvPicPr>
                        <a:picLocks noChangeAspect="1" noChangeArrowheads="1"/>
                      </p:cNvPicPr>
                      <p:nvPr/>
                    </p:nvPicPr>
                    <p:blipFill>
                      <a:blip r:embed="rId4"/>
                      <a:srcRect/>
                      <a:stretch>
                        <a:fillRect/>
                      </a:stretch>
                    </p:blipFill>
                    <p:spPr bwMode="auto">
                      <a:xfrm>
                        <a:off x="5971440" y="5976904"/>
                        <a:ext cx="1031875"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560521814"/>
              </p:ext>
            </p:extLst>
          </p:nvPr>
        </p:nvGraphicFramePr>
        <p:xfrm>
          <a:off x="8587461" y="606368"/>
          <a:ext cx="3155138" cy="2293620"/>
        </p:xfrm>
        <a:graphic>
          <a:graphicData uri="http://schemas.openxmlformats.org/drawingml/2006/table">
            <a:tbl>
              <a:tblPr firstRow="1" bandRow="1">
                <a:tableStyleId>{BDBED569-4797-4DF1-A0F4-6AAB3CD982D8}</a:tableStyleId>
              </a:tblPr>
              <a:tblGrid>
                <a:gridCol w="1975838">
                  <a:extLst>
                    <a:ext uri="{9D8B030D-6E8A-4147-A177-3AD203B41FA5}">
                      <a16:colId xmlns:a16="http://schemas.microsoft.com/office/drawing/2014/main" val="20000"/>
                    </a:ext>
                  </a:extLst>
                </a:gridCol>
                <a:gridCol w="1179300">
                  <a:extLst>
                    <a:ext uri="{9D8B030D-6E8A-4147-A177-3AD203B41FA5}">
                      <a16:colId xmlns:a16="http://schemas.microsoft.com/office/drawing/2014/main" val="20001"/>
                    </a:ext>
                  </a:extLst>
                </a:gridCol>
              </a:tblGrid>
              <a:tr h="381000">
                <a:tc>
                  <a:txBody>
                    <a:bodyPr/>
                    <a:lstStyle/>
                    <a:p>
                      <a:pPr algn="ctr"/>
                      <a:r>
                        <a:rPr lang="en-US" sz="2400" b="0" i="0" baseline="0" dirty="0">
                          <a:latin typeface="Arial" panose="020B0604020202020204" pitchFamily="34" charset="0"/>
                          <a:cs typeface="Arial" panose="020B0604020202020204" pitchFamily="34" charset="0"/>
                        </a:rPr>
                        <a:t>Midpoints</a:t>
                      </a:r>
                      <a:r>
                        <a:rPr lang="en-US" sz="2400" b="0" i="1" baseline="0" dirty="0">
                          <a:latin typeface="Arial" panose="020B0604020202020204" pitchFamily="34" charset="0"/>
                          <a:cs typeface="Arial" panose="020B0604020202020204" pitchFamily="34" charset="0"/>
                        </a:rPr>
                        <a:t> x</a:t>
                      </a:r>
                      <a:endParaRPr lang="en-US" sz="2400" b="0" i="1"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dirty="0">
                          <a:latin typeface="Arial" panose="020B0604020202020204" pitchFamily="34" charset="0"/>
                          <a:cs typeface="Arial" panose="020B0604020202020204" pitchFamily="34" charset="0"/>
                        </a:rPr>
                        <a:t>f</a:t>
                      </a:r>
                    </a:p>
                  </a:txBody>
                  <a:tcPr/>
                </a:tc>
                <a:extLst>
                  <a:ext uri="{0D108BD9-81ED-4DB2-BD59-A6C34878D82A}">
                    <a16:rowId xmlns:a16="http://schemas.microsoft.com/office/drawing/2014/main" val="10000"/>
                  </a:ext>
                </a:extLst>
              </a:tr>
              <a:tr h="364907">
                <a:tc>
                  <a:txBody>
                    <a:bodyPr/>
                    <a:lstStyle/>
                    <a:p>
                      <a:pPr algn="ctr"/>
                      <a:r>
                        <a:rPr lang="en-US" sz="2400" b="0" dirty="0">
                          <a:latin typeface="Arial" panose="020B0604020202020204" pitchFamily="34" charset="0"/>
                          <a:cs typeface="Arial" panose="020B0604020202020204" pitchFamily="34" charset="0"/>
                        </a:rPr>
                        <a:t>.5</a:t>
                      </a:r>
                    </a:p>
                  </a:txBody>
                  <a:tcPr/>
                </a:tc>
                <a:tc>
                  <a:txBody>
                    <a:bodyPr/>
                    <a:lstStyle/>
                    <a:p>
                      <a:pPr algn="ctr"/>
                      <a:r>
                        <a:rPr lang="en-US" sz="2400" b="0" strike="noStrike"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1"/>
                  </a:ext>
                </a:extLst>
              </a:tr>
              <a:tr h="364907">
                <a:tc>
                  <a:txBody>
                    <a:bodyPr/>
                    <a:lstStyle/>
                    <a:p>
                      <a:pPr algn="ctr"/>
                      <a:r>
                        <a:rPr lang="en-US" sz="2400" b="0" dirty="0">
                          <a:latin typeface="Arial" panose="020B0604020202020204" pitchFamily="34" charset="0"/>
                          <a:cs typeface="Arial" panose="020B0604020202020204" pitchFamily="34" charset="0"/>
                        </a:rPr>
                        <a:t>1.5</a:t>
                      </a:r>
                    </a:p>
                  </a:txBody>
                  <a:tcPr/>
                </a:tc>
                <a:tc>
                  <a:txBody>
                    <a:bodyPr/>
                    <a:lstStyle/>
                    <a:p>
                      <a:pPr algn="ctr"/>
                      <a:r>
                        <a:rPr lang="en-US" sz="2400" b="0" strike="noStrike"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10002"/>
                  </a:ext>
                </a:extLst>
              </a:tr>
              <a:tr h="364907">
                <a:tc>
                  <a:txBody>
                    <a:bodyPr/>
                    <a:lstStyle/>
                    <a:p>
                      <a:pPr algn="ctr"/>
                      <a:r>
                        <a:rPr lang="en-US" sz="2400" b="0" dirty="0">
                          <a:latin typeface="Arial" panose="020B0604020202020204" pitchFamily="34" charset="0"/>
                          <a:cs typeface="Arial" panose="020B0604020202020204" pitchFamily="34" charset="0"/>
                        </a:rPr>
                        <a:t>2.5</a:t>
                      </a:r>
                    </a:p>
                  </a:txBody>
                  <a:tcPr marL="47625" marR="47625" marT="47625" marB="47625" anchor="ctr"/>
                </a:tc>
                <a:tc>
                  <a:txBody>
                    <a:bodyPr/>
                    <a:lstStyle/>
                    <a:p>
                      <a:pPr algn="ctr"/>
                      <a:r>
                        <a:rPr lang="en-US" sz="2400" b="0" strike="noStrike" dirty="0">
                          <a:latin typeface="Arial" panose="020B0604020202020204" pitchFamily="34" charset="0"/>
                          <a:cs typeface="Arial" panose="020B0604020202020204" pitchFamily="34" charset="0"/>
                        </a:rPr>
                        <a:t>18</a:t>
                      </a:r>
                    </a:p>
                  </a:txBody>
                  <a:tcPr marL="47625" marR="47625" marT="47625" marB="47625" anchor="ctr"/>
                </a:tc>
                <a:extLst>
                  <a:ext uri="{0D108BD9-81ED-4DB2-BD59-A6C34878D82A}">
                    <a16:rowId xmlns:a16="http://schemas.microsoft.com/office/drawing/2014/main" val="10003"/>
                  </a:ext>
                </a:extLst>
              </a:tr>
              <a:tr h="364907">
                <a:tc>
                  <a:txBody>
                    <a:bodyPr/>
                    <a:lstStyle/>
                    <a:p>
                      <a:pPr algn="ctr"/>
                      <a:r>
                        <a:rPr lang="en-US" sz="2400" b="0" dirty="0">
                          <a:latin typeface="Arial" panose="020B0604020202020204" pitchFamily="34" charset="0"/>
                          <a:cs typeface="Arial" panose="020B0604020202020204" pitchFamily="34" charset="0"/>
                        </a:rPr>
                        <a:t>3.5</a:t>
                      </a:r>
                    </a:p>
                  </a:txBody>
                  <a:tcPr/>
                </a:tc>
                <a:tc>
                  <a:txBody>
                    <a:bodyPr/>
                    <a:lstStyle/>
                    <a:p>
                      <a:pPr algn="ctr"/>
                      <a:r>
                        <a:rPr lang="en-US" sz="2400" b="0" strike="noStrike" dirty="0">
                          <a:latin typeface="Arial" panose="020B0604020202020204" pitchFamily="34" charset="0"/>
                          <a:cs typeface="Arial" panose="020B0604020202020204" pitchFamily="34" charset="0"/>
                        </a:rPr>
                        <a:t>5</a:t>
                      </a:r>
                    </a:p>
                  </a:txBody>
                  <a:tcPr marL="47625" marR="47625" marT="47625" marB="47625" anchor="ctr"/>
                </a:tc>
                <a:extLst>
                  <a:ext uri="{0D108BD9-81ED-4DB2-BD59-A6C34878D82A}">
                    <a16:rowId xmlns:a16="http://schemas.microsoft.com/office/drawing/2014/main" val="10004"/>
                  </a:ext>
                </a:extLst>
              </a:tr>
            </a:tbl>
          </a:graphicData>
        </a:graphic>
      </p:graphicFrame>
      <p:sp>
        <p:nvSpPr>
          <p:cNvPr id="2" name="Rectangle 1"/>
          <p:cNvSpPr/>
          <p:nvPr/>
        </p:nvSpPr>
        <p:spPr>
          <a:xfrm>
            <a:off x="9356394" y="1064003"/>
            <a:ext cx="441147" cy="461665"/>
          </a:xfrm>
          <a:prstGeom prst="rect">
            <a:avLst/>
          </a:prstGeom>
        </p:spPr>
        <p:txBody>
          <a:bodyPr wrap="none">
            <a:spAutoFit/>
          </a:bodyPr>
          <a:lstStyle/>
          <a:p>
            <a:pPr algn="ctr"/>
            <a:r>
              <a:rPr lang="en-US" sz="2400" dirty="0">
                <a:latin typeface="Arial" panose="020B0604020202020204" pitchFamily="34" charset="0"/>
                <a:cs typeface="Arial" panose="020B0604020202020204" pitchFamily="34" charset="0"/>
              </a:rPr>
              <a:t>.5</a:t>
            </a:r>
          </a:p>
        </p:txBody>
      </p:sp>
      <p:sp>
        <p:nvSpPr>
          <p:cNvPr id="14" name="Rectangle 13"/>
          <p:cNvSpPr/>
          <p:nvPr/>
        </p:nvSpPr>
        <p:spPr>
          <a:xfrm>
            <a:off x="9270633" y="1522345"/>
            <a:ext cx="612668" cy="461665"/>
          </a:xfrm>
          <a:prstGeom prst="rect">
            <a:avLst/>
          </a:prstGeom>
        </p:spPr>
        <p:txBody>
          <a:bodyPr wrap="none">
            <a:spAutoFit/>
          </a:bodyPr>
          <a:lstStyle/>
          <a:p>
            <a:pPr algn="ctr"/>
            <a:r>
              <a:rPr lang="en-US" sz="2400" dirty="0">
                <a:latin typeface="Arial" panose="020B0604020202020204" pitchFamily="34" charset="0"/>
                <a:cs typeface="Arial" panose="020B0604020202020204" pitchFamily="34" charset="0"/>
              </a:rPr>
              <a:t>1.5</a:t>
            </a:r>
          </a:p>
        </p:txBody>
      </p:sp>
      <p:sp>
        <p:nvSpPr>
          <p:cNvPr id="15" name="Rectangle 14"/>
          <p:cNvSpPr/>
          <p:nvPr/>
        </p:nvSpPr>
        <p:spPr>
          <a:xfrm>
            <a:off x="9270633" y="1980333"/>
            <a:ext cx="612668" cy="461665"/>
          </a:xfrm>
          <a:prstGeom prst="rect">
            <a:avLst/>
          </a:prstGeom>
        </p:spPr>
        <p:txBody>
          <a:bodyPr wrap="none">
            <a:spAutoFit/>
          </a:bodyPr>
          <a:lstStyle/>
          <a:p>
            <a:pPr algn="ctr"/>
            <a:r>
              <a:rPr lang="en-US" sz="2400" dirty="0">
                <a:latin typeface="Arial" panose="020B0604020202020204" pitchFamily="34" charset="0"/>
                <a:cs typeface="Arial" panose="020B0604020202020204" pitchFamily="34" charset="0"/>
              </a:rPr>
              <a:t>2.5</a:t>
            </a:r>
          </a:p>
        </p:txBody>
      </p:sp>
      <p:sp>
        <p:nvSpPr>
          <p:cNvPr id="16" name="Rectangle 15"/>
          <p:cNvSpPr/>
          <p:nvPr/>
        </p:nvSpPr>
        <p:spPr>
          <a:xfrm>
            <a:off x="9267138" y="2437628"/>
            <a:ext cx="612668" cy="461665"/>
          </a:xfrm>
          <a:prstGeom prst="rect">
            <a:avLst/>
          </a:prstGeom>
        </p:spPr>
        <p:txBody>
          <a:bodyPr wrap="none">
            <a:spAutoFit/>
          </a:bodyPr>
          <a:lstStyle/>
          <a:p>
            <a:pPr algn="ctr"/>
            <a:r>
              <a:rPr lang="en-US" sz="2400" dirty="0">
                <a:latin typeface="Arial" panose="020B0604020202020204" pitchFamily="34" charset="0"/>
                <a:cs typeface="Arial" panose="020B0604020202020204" pitchFamily="34" charset="0"/>
              </a:rPr>
              <a:t>3.5</a:t>
            </a:r>
          </a:p>
        </p:txBody>
      </p:sp>
    </p:spTree>
    <p:extLst>
      <p:ext uri="{BB962C8B-B14F-4D97-AF65-F5344CB8AC3E}">
        <p14:creationId xmlns:p14="http://schemas.microsoft.com/office/powerpoint/2010/main" val="1804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2.59259E-6 L -0.43933 0.65833 " pathEditMode="relative" rAng="0" ptsTypes="AA">
                                      <p:cBhvr>
                                        <p:cTn id="6" dur="2000" fill="hold"/>
                                        <p:tgtEl>
                                          <p:spTgt spid="2"/>
                                        </p:tgtEl>
                                        <p:attrNameLst>
                                          <p:attrName>ppt_x</p:attrName>
                                          <p:attrName>ppt_y</p:attrName>
                                        </p:attrNameLst>
                                      </p:cBhvr>
                                      <p:rCtr x="-21966" y="32917"/>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3.125E-6 4.44444E-6 L -0.30456 0.58865 " pathEditMode="relative" rAng="0" ptsTypes="AA">
                                      <p:cBhvr>
                                        <p:cTn id="9" dur="2000" fill="hold"/>
                                        <p:tgtEl>
                                          <p:spTgt spid="14"/>
                                        </p:tgtEl>
                                        <p:attrNameLst>
                                          <p:attrName>ppt_x</p:attrName>
                                          <p:attrName>ppt_y</p:attrName>
                                        </p:attrNameLst>
                                      </p:cBhvr>
                                      <p:rCtr x="-15234" y="29421"/>
                                    </p:animMotion>
                                  </p:childTnLst>
                                </p:cTn>
                              </p:par>
                            </p:childTnLst>
                          </p:cTn>
                        </p:par>
                        <p:par>
                          <p:cTn id="10" fill="hold">
                            <p:stCondLst>
                              <p:cond delay="4000"/>
                            </p:stCondLst>
                            <p:childTnLst>
                              <p:par>
                                <p:cTn id="11" presetID="42" presetClass="path" presetSubtype="0" accel="50000" decel="50000" fill="hold" grpId="0" nodeType="afterEffect">
                                  <p:stCondLst>
                                    <p:cond delay="0"/>
                                  </p:stCondLst>
                                  <p:childTnLst>
                                    <p:animMotion origin="layout" path="M 3.125E-6 -2.22222E-6 L -0.1724 0.52338 " pathEditMode="relative" rAng="0" ptsTypes="AA">
                                      <p:cBhvr>
                                        <p:cTn id="12" dur="2000" fill="hold"/>
                                        <p:tgtEl>
                                          <p:spTgt spid="15"/>
                                        </p:tgtEl>
                                        <p:attrNameLst>
                                          <p:attrName>ppt_x</p:attrName>
                                          <p:attrName>ppt_y</p:attrName>
                                        </p:attrNameLst>
                                      </p:cBhvr>
                                      <p:rCtr x="-8620" y="26157"/>
                                    </p:animMotion>
                                  </p:childTnLst>
                                </p:cTn>
                              </p:par>
                            </p:childTnLst>
                          </p:cTn>
                        </p:par>
                        <p:par>
                          <p:cTn id="13" fill="hold">
                            <p:stCondLst>
                              <p:cond delay="6000"/>
                            </p:stCondLst>
                            <p:childTnLst>
                              <p:par>
                                <p:cTn id="14" presetID="42" presetClass="path" presetSubtype="0" accel="50000" decel="50000" fill="hold" grpId="0" nodeType="afterEffect">
                                  <p:stCondLst>
                                    <p:cond delay="0"/>
                                  </p:stCondLst>
                                  <p:childTnLst>
                                    <p:animMotion origin="layout" path="M 3.75E-6 -3.7037E-7 L -0.04453 0.45509 " pathEditMode="relative" rAng="0" ptsTypes="AA">
                                      <p:cBhvr>
                                        <p:cTn id="15" dur="2000" fill="hold"/>
                                        <p:tgtEl>
                                          <p:spTgt spid="16"/>
                                        </p:tgtEl>
                                        <p:attrNameLst>
                                          <p:attrName>ppt_x</p:attrName>
                                          <p:attrName>ppt_y</p:attrName>
                                        </p:attrNameLst>
                                      </p:cBhvr>
                                      <p:rCtr x="-2227" y="22755"/>
                                    </p:animMotion>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0" y="933451"/>
            <a:ext cx="8229352" cy="4605593"/>
          </a:xfrm>
          <a:prstGeom prst="rect">
            <a:avLst/>
          </a:prstGeom>
        </p:spPr>
        <p:txBody>
          <a:bodyPr>
            <a:noAutofit/>
          </a:bodyPr>
          <a:lstStyle/>
          <a:p>
            <a:pPr marL="342900" indent="-342900">
              <a:spcBef>
                <a:spcPct val="20000"/>
              </a:spcBef>
              <a:buFont typeface="Arial" pitchFamily="34" charset="0"/>
              <a:buAutoNum type="arabicPeriod"/>
              <a:defRPr/>
            </a:pPr>
            <a:r>
              <a:rPr lang="en-US" sz="2400" dirty="0">
                <a:latin typeface="Times New Roman" pitchFamily="18" charset="0"/>
                <a:cs typeface="Times New Roman" pitchFamily="18" charset="0"/>
              </a:rPr>
              <a:t>Data entry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Press [STAT] key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[Edit…]</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Enter </a:t>
            </a:r>
            <a:r>
              <a:rPr lang="en-US" sz="2400" i="1" dirty="0">
                <a:latin typeface="Times New Roman" pitchFamily="18" charset="0"/>
                <a:cs typeface="Times New Roman" pitchFamily="18" charset="0"/>
              </a:rPr>
              <a:t>x </a:t>
            </a:r>
            <a:r>
              <a:rPr lang="en-US" sz="2400" dirty="0">
                <a:latin typeface="Times New Roman" pitchFamily="18" charset="0"/>
                <a:cs typeface="Times New Roman" pitchFamily="18" charset="0"/>
              </a:rPr>
              <a:t>as discrete values or class midpoints into list 1 [L1] </a:t>
            </a:r>
          </a:p>
          <a:p>
            <a:pPr lvl="1">
              <a:spcBef>
                <a:spcPct val="20000"/>
              </a:spcBef>
              <a:defRPr/>
            </a:pPr>
            <a:r>
              <a:rPr lang="en-US" sz="2400" dirty="0">
                <a:latin typeface="Times New Roman" pitchFamily="18" charset="0"/>
                <a:cs typeface="Times New Roman" pitchFamily="18" charset="0"/>
              </a:rPr>
              <a:t>     and frequency f into list 2 [L2]</a:t>
            </a:r>
          </a:p>
          <a:p>
            <a:pPr marL="342900" indent="-342900">
              <a:spcBef>
                <a:spcPct val="20000"/>
              </a:spcBef>
              <a:buFont typeface="+mj-lt"/>
              <a:buAutoNum type="arabicPeriod" startAt="2"/>
              <a:defRPr/>
            </a:pPr>
            <a:r>
              <a:rPr lang="en-US" sz="2400" dirty="0">
                <a:latin typeface="Times New Roman" pitchFamily="18" charset="0"/>
                <a:cs typeface="Times New Roman" pitchFamily="18" charset="0"/>
              </a:rPr>
              <a:t>  Statistics calculations</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Press [STAT] key</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[CALC]</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Choose option 1: </a:t>
            </a:r>
            <a:r>
              <a:rPr lang="en-US" sz="2400" dirty="0">
                <a:solidFill>
                  <a:srgbClr val="FF0000"/>
                </a:solidFill>
                <a:latin typeface="Times New Roman" pitchFamily="18" charset="0"/>
                <a:cs typeface="Times New Roman" pitchFamily="18" charset="0"/>
              </a:rPr>
              <a:t>[1-Var Stats]</a:t>
            </a:r>
          </a:p>
          <a:p>
            <a:pPr marL="800100" lvl="1" indent="-342900">
              <a:spcBef>
                <a:spcPct val="20000"/>
              </a:spcBef>
              <a:buFont typeface="Arial" pitchFamily="34" charset="0"/>
              <a:buChar char="•"/>
              <a:defRPr/>
            </a:pPr>
            <a:r>
              <a:rPr lang="en-US" sz="2400" dirty="0">
                <a:latin typeface="Times New Roman" pitchFamily="18" charset="0"/>
                <a:cs typeface="Times New Roman" pitchFamily="18" charset="0"/>
              </a:rPr>
              <a:t>List: </a:t>
            </a:r>
            <a:r>
              <a:rPr lang="en-US" sz="2400" dirty="0">
                <a:solidFill>
                  <a:srgbClr val="FF0000"/>
                </a:solidFill>
                <a:latin typeface="Times New Roman" pitchFamily="18" charset="0"/>
                <a:cs typeface="Times New Roman" pitchFamily="18" charset="0"/>
              </a:rPr>
              <a:t>L1</a:t>
            </a:r>
          </a:p>
          <a:p>
            <a:pPr lvl="1">
              <a:spcBef>
                <a:spcPct val="20000"/>
              </a:spcBef>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FreqList</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L2</a:t>
            </a:r>
            <a:r>
              <a:rPr lang="en-US" sz="2400" dirty="0">
                <a:latin typeface="Times New Roman" pitchFamily="18" charset="0"/>
                <a:cs typeface="Times New Roman" pitchFamily="18" charset="0"/>
              </a:rPr>
              <a:t>           by pressing [2</a:t>
            </a:r>
            <a:r>
              <a:rPr lang="en-US" sz="2400" baseline="30000" dirty="0">
                <a:latin typeface="Times New Roman" pitchFamily="18" charset="0"/>
                <a:cs typeface="Times New Roman" pitchFamily="18" charset="0"/>
              </a:rPr>
              <a:t>ND</a:t>
            </a:r>
            <a:r>
              <a:rPr lang="en-US" sz="2400" dirty="0">
                <a:latin typeface="Times New Roman" pitchFamily="18" charset="0"/>
                <a:cs typeface="Times New Roman" pitchFamily="18" charset="0"/>
              </a:rPr>
              <a:t>] [2]                            </a:t>
            </a:r>
          </a:p>
          <a:p>
            <a:pPr marL="457200" indent="-457200">
              <a:spcBef>
                <a:spcPct val="20000"/>
              </a:spcBef>
              <a:buFont typeface="+mj-lt"/>
              <a:buAutoNum type="arabicPeriod" startAt="2"/>
              <a:defRPr/>
            </a:pPr>
            <a:r>
              <a:rPr lang="en-US" sz="2400" dirty="0">
                <a:solidFill>
                  <a:srgbClr val="FF0000"/>
                </a:solidFill>
                <a:latin typeface="Times New Roman" pitchFamily="18" charset="0"/>
                <a:cs typeface="Times New Roman" pitchFamily="18" charset="0"/>
              </a:rPr>
              <a:t>On some calculators you do </a:t>
            </a:r>
          </a:p>
          <a:p>
            <a:pPr algn="ctr">
              <a:spcBef>
                <a:spcPct val="20000"/>
              </a:spcBef>
              <a:defRPr/>
            </a:pPr>
            <a:r>
              <a:rPr lang="en-US" sz="2400" dirty="0">
                <a:solidFill>
                  <a:srgbClr val="FF0000"/>
                </a:solidFill>
                <a:latin typeface="Times New Roman" pitchFamily="18" charset="0"/>
                <a:cs typeface="Times New Roman" pitchFamily="18" charset="0"/>
              </a:rPr>
              <a:t>1-Var Stats L1 </a:t>
            </a:r>
            <a:r>
              <a:rPr lang="en-US" sz="2400" b="1" dirty="0">
                <a:solidFill>
                  <a:srgbClr val="FF0000"/>
                </a:solidFill>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L2</a:t>
            </a:r>
          </a:p>
          <a:p>
            <a:pPr marL="342900" indent="-342900">
              <a:spcBef>
                <a:spcPct val="20000"/>
              </a:spcBef>
              <a:buFont typeface="Arial" pitchFamily="34" charset="0"/>
              <a:buAutoNum type="arabicPeriod"/>
              <a:defRPr/>
            </a:pPr>
            <a:endParaRPr lang="en-US" sz="2400" dirty="0">
              <a:latin typeface="Times New Roman" pitchFamily="18" charset="0"/>
              <a:cs typeface="Times New Roman" pitchFamily="18" charset="0"/>
            </a:endParaRPr>
          </a:p>
          <a:p>
            <a:pPr marL="342900" indent="-342900">
              <a:spcBef>
                <a:spcPct val="20000"/>
              </a:spcBef>
              <a:defRPr/>
            </a:pPr>
            <a:endParaRPr lang="en-US" sz="2400" dirty="0">
              <a:latin typeface="Times New Roman" pitchFamily="18" charset="0"/>
              <a:cs typeface="Times New Roman" pitchFamily="18" charset="0"/>
            </a:endParaRPr>
          </a:p>
        </p:txBody>
      </p:sp>
      <p:sp>
        <p:nvSpPr>
          <p:cNvPr id="4" name="Title 1"/>
          <p:cNvSpPr txBox="1">
            <a:spLocks/>
          </p:cNvSpPr>
          <p:nvPr/>
        </p:nvSpPr>
        <p:spPr>
          <a:xfrm>
            <a:off x="1676400" y="304801"/>
            <a:ext cx="8382000" cy="940285"/>
          </a:xfrm>
          <a:prstGeom prst="rect">
            <a:avLst/>
          </a:prstGeom>
        </p:spPr>
        <p:txBody>
          <a:bodyPr>
            <a:noAutofit/>
          </a:bodyPr>
          <a:lstStyle/>
          <a:p>
            <a:pPr>
              <a:spcBef>
                <a:spcPct val="0"/>
              </a:spcBef>
              <a:defRPr/>
            </a:pPr>
            <a:r>
              <a:rPr lang="en-US" sz="4400" b="1" dirty="0">
                <a:latin typeface="+mj-lt"/>
                <a:ea typeface="+mj-ea"/>
                <a:cs typeface="+mj-cs"/>
              </a:rPr>
              <a:t>Using Calculator TI-84 Plus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76" y="5594911"/>
            <a:ext cx="1129852" cy="1263089"/>
          </a:xfrm>
          <a:prstGeom prst="rect">
            <a:avLst/>
          </a:prstGeom>
        </p:spPr>
      </p:pic>
    </p:spTree>
    <p:extLst>
      <p:ext uri="{BB962C8B-B14F-4D97-AF65-F5344CB8AC3E}">
        <p14:creationId xmlns:p14="http://schemas.microsoft.com/office/powerpoint/2010/main" val="588660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500"/>
                                        <p:tgtEl>
                                          <p:spTgt spid="3">
                                            <p:txEl>
                                              <p:pRg st="5" end="5"/>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ox(in)">
                                      <p:cBhvr>
                                        <p:cTn id="27" dur="500"/>
                                        <p:tgtEl>
                                          <p:spTgt spid="3">
                                            <p:txEl>
                                              <p:pRg st="6" end="6"/>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ox(in)">
                                      <p:cBhvr>
                                        <p:cTn id="30" dur="500"/>
                                        <p:tgtEl>
                                          <p:spTgt spid="3">
                                            <p:txEl>
                                              <p:pRg st="7" end="7"/>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ox(in)">
                                      <p:cBhvr>
                                        <p:cTn id="33" dur="500"/>
                                        <p:tgtEl>
                                          <p:spTgt spid="3">
                                            <p:txEl>
                                              <p:pRg st="8" end="8"/>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ox(in)">
                                      <p:cBhvr>
                                        <p:cTn id="36" dur="500"/>
                                        <p:tgtEl>
                                          <p:spTgt spid="3">
                                            <p:txEl>
                                              <p:pRg st="9" end="9"/>
                                            </p:txEl>
                                          </p:spTgt>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ox(in)">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box(in)">
                                      <p:cBhvr>
                                        <p:cTn id="44" dur="500"/>
                                        <p:tgtEl>
                                          <p:spTgt spid="3">
                                            <p:txEl>
                                              <p:pRg st="11" end="11"/>
                                            </p:txEl>
                                          </p:spTgt>
                                        </p:tgtEl>
                                      </p:cBhvr>
                                    </p:animEffec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box(in)">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8764"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730" y="0"/>
            <a:ext cx="3857625" cy="6858000"/>
          </a:xfrm>
          <a:prstGeom prst="rect">
            <a:avLst/>
          </a:prstGeom>
        </p:spPr>
      </p:pic>
      <p:sp>
        <p:nvSpPr>
          <p:cNvPr id="4" name="Oval 3"/>
          <p:cNvSpPr/>
          <p:nvPr/>
        </p:nvSpPr>
        <p:spPr>
          <a:xfrm>
            <a:off x="2729132" y="3362178"/>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9873175" y="608896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46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011" y="0"/>
            <a:ext cx="3857625" cy="6858000"/>
          </a:xfrm>
          <a:prstGeom prst="rect">
            <a:avLst/>
          </a:prstGeom>
        </p:spPr>
      </p:pic>
      <p:sp>
        <p:nvSpPr>
          <p:cNvPr id="4" name="Oval 3"/>
          <p:cNvSpPr/>
          <p:nvPr/>
        </p:nvSpPr>
        <p:spPr>
          <a:xfrm>
            <a:off x="2729132" y="3362178"/>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932056307"/>
              </p:ext>
            </p:extLst>
          </p:nvPr>
        </p:nvGraphicFramePr>
        <p:xfrm>
          <a:off x="5676844" y="1476522"/>
          <a:ext cx="3999522" cy="2293620"/>
        </p:xfrm>
        <a:graphic>
          <a:graphicData uri="http://schemas.openxmlformats.org/drawingml/2006/table">
            <a:tbl>
              <a:tblPr firstRow="1" bandRow="1">
                <a:tableStyleId>{BDBED569-4797-4DF1-A0F4-6AAB3CD982D8}</a:tableStyleId>
              </a:tblPr>
              <a:tblGrid>
                <a:gridCol w="1316298">
                  <a:extLst>
                    <a:ext uri="{9D8B030D-6E8A-4147-A177-3AD203B41FA5}">
                      <a16:colId xmlns:a16="http://schemas.microsoft.com/office/drawing/2014/main" val="20000"/>
                    </a:ext>
                  </a:extLst>
                </a:gridCol>
                <a:gridCol w="2683224">
                  <a:extLst>
                    <a:ext uri="{9D8B030D-6E8A-4147-A177-3AD203B41FA5}">
                      <a16:colId xmlns:a16="http://schemas.microsoft.com/office/drawing/2014/main" val="20001"/>
                    </a:ext>
                  </a:extLst>
                </a:gridCol>
              </a:tblGrid>
              <a:tr h="381000">
                <a:tc>
                  <a:txBody>
                    <a:bodyPr/>
                    <a:lstStyle/>
                    <a:p>
                      <a:pPr algn="ctr"/>
                      <a:r>
                        <a:rPr lang="en-US" sz="2400" b="0" i="1" baseline="0" dirty="0">
                          <a:latin typeface="Times New Roman" pitchFamily="18" charset="0"/>
                          <a:cs typeface="Times New Roman" pitchFamily="18" charset="0"/>
                        </a:rPr>
                        <a:t>x</a:t>
                      </a:r>
                      <a:endParaRPr lang="en-US" sz="2400" b="0" i="1" dirty="0">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1" dirty="0">
                          <a:latin typeface="Times New Roman" pitchFamily="18" charset="0"/>
                          <a:cs typeface="Times New Roman" pitchFamily="18" charset="0"/>
                        </a:rPr>
                        <a:t>f</a:t>
                      </a:r>
                    </a:p>
                  </a:txBody>
                  <a:tcPr/>
                </a:tc>
                <a:extLst>
                  <a:ext uri="{0D108BD9-81ED-4DB2-BD59-A6C34878D82A}">
                    <a16:rowId xmlns:a16="http://schemas.microsoft.com/office/drawing/2014/main" val="10000"/>
                  </a:ext>
                </a:extLst>
              </a:tr>
              <a:tr h="364907">
                <a:tc>
                  <a:txBody>
                    <a:bodyPr/>
                    <a:lstStyle/>
                    <a:p>
                      <a:pPr algn="ctr"/>
                      <a:r>
                        <a:rPr lang="en-US" sz="2400" b="0" dirty="0">
                          <a:latin typeface="Times New Roman" pitchFamily="18" charset="0"/>
                          <a:cs typeface="Times New Roman" pitchFamily="18" charset="0"/>
                        </a:rPr>
                        <a:t>.5</a:t>
                      </a:r>
                    </a:p>
                  </a:txBody>
                  <a:tcPr/>
                </a:tc>
                <a:tc>
                  <a:txBody>
                    <a:bodyPr/>
                    <a:lstStyle/>
                    <a:p>
                      <a:pPr algn="ctr"/>
                      <a:r>
                        <a:rPr lang="en-US" sz="2400" b="0" strike="noStrike" dirty="0">
                          <a:latin typeface="Times New Roman" pitchFamily="18" charset="0"/>
                          <a:cs typeface="Times New Roman" pitchFamily="18" charset="0"/>
                        </a:rPr>
                        <a:t>10</a:t>
                      </a:r>
                    </a:p>
                  </a:txBody>
                  <a:tcPr/>
                </a:tc>
                <a:extLst>
                  <a:ext uri="{0D108BD9-81ED-4DB2-BD59-A6C34878D82A}">
                    <a16:rowId xmlns:a16="http://schemas.microsoft.com/office/drawing/2014/main" val="10001"/>
                  </a:ext>
                </a:extLst>
              </a:tr>
              <a:tr h="364907">
                <a:tc>
                  <a:txBody>
                    <a:bodyPr/>
                    <a:lstStyle/>
                    <a:p>
                      <a:pPr algn="ctr"/>
                      <a:r>
                        <a:rPr lang="en-US" sz="2400" b="0" dirty="0">
                          <a:latin typeface="Times New Roman" pitchFamily="18" charset="0"/>
                          <a:cs typeface="Times New Roman" pitchFamily="18" charset="0"/>
                        </a:rPr>
                        <a:t>1.5</a:t>
                      </a:r>
                    </a:p>
                  </a:txBody>
                  <a:tcPr/>
                </a:tc>
                <a:tc>
                  <a:txBody>
                    <a:bodyPr/>
                    <a:lstStyle/>
                    <a:p>
                      <a:pPr algn="ctr"/>
                      <a:r>
                        <a:rPr lang="en-US" sz="2400" b="0" strike="noStrike" dirty="0">
                          <a:latin typeface="Times New Roman" pitchFamily="18" charset="0"/>
                          <a:cs typeface="Times New Roman" pitchFamily="18" charset="0"/>
                        </a:rPr>
                        <a:t>12</a:t>
                      </a:r>
                    </a:p>
                  </a:txBody>
                  <a:tcPr/>
                </a:tc>
                <a:extLst>
                  <a:ext uri="{0D108BD9-81ED-4DB2-BD59-A6C34878D82A}">
                    <a16:rowId xmlns:a16="http://schemas.microsoft.com/office/drawing/2014/main" val="10002"/>
                  </a:ext>
                </a:extLst>
              </a:tr>
              <a:tr h="364907">
                <a:tc>
                  <a:txBody>
                    <a:bodyPr/>
                    <a:lstStyle/>
                    <a:p>
                      <a:pPr algn="ctr"/>
                      <a:r>
                        <a:rPr lang="en-US" sz="2400" b="0" dirty="0">
                          <a:latin typeface="Times New Roman" pitchFamily="18" charset="0"/>
                          <a:cs typeface="Times New Roman" pitchFamily="18" charset="0"/>
                        </a:rPr>
                        <a:t>2.5</a:t>
                      </a:r>
                    </a:p>
                  </a:txBody>
                  <a:tcPr marL="47625" marR="47625" marT="47625" marB="47625" anchor="ctr"/>
                </a:tc>
                <a:tc>
                  <a:txBody>
                    <a:bodyPr/>
                    <a:lstStyle/>
                    <a:p>
                      <a:pPr algn="ctr"/>
                      <a:r>
                        <a:rPr lang="en-US" sz="2400" b="0" strike="noStrike" dirty="0">
                          <a:latin typeface="Times New Roman" pitchFamily="18" charset="0"/>
                          <a:cs typeface="Times New Roman" pitchFamily="18" charset="0"/>
                        </a:rPr>
                        <a:t>18</a:t>
                      </a:r>
                    </a:p>
                  </a:txBody>
                  <a:tcPr marL="47625" marR="47625" marT="47625" marB="47625" anchor="ctr"/>
                </a:tc>
                <a:extLst>
                  <a:ext uri="{0D108BD9-81ED-4DB2-BD59-A6C34878D82A}">
                    <a16:rowId xmlns:a16="http://schemas.microsoft.com/office/drawing/2014/main" val="10003"/>
                  </a:ext>
                </a:extLst>
              </a:tr>
              <a:tr h="364907">
                <a:tc>
                  <a:txBody>
                    <a:bodyPr/>
                    <a:lstStyle/>
                    <a:p>
                      <a:pPr algn="ctr"/>
                      <a:r>
                        <a:rPr lang="en-US" sz="2400" b="0" dirty="0">
                          <a:latin typeface="Times New Roman" pitchFamily="18" charset="0"/>
                          <a:cs typeface="Times New Roman" pitchFamily="18" charset="0"/>
                        </a:rPr>
                        <a:t>3.5</a:t>
                      </a:r>
                    </a:p>
                  </a:txBody>
                  <a:tcPr/>
                </a:tc>
                <a:tc>
                  <a:txBody>
                    <a:bodyPr/>
                    <a:lstStyle/>
                    <a:p>
                      <a:pPr algn="ctr"/>
                      <a:r>
                        <a:rPr lang="en-US" sz="2400" b="0" strike="noStrike" dirty="0">
                          <a:latin typeface="Times New Roman" pitchFamily="18" charset="0"/>
                          <a:cs typeface="Times New Roman" pitchFamily="18" charset="0"/>
                        </a:rPr>
                        <a:t>5</a:t>
                      </a:r>
                    </a:p>
                  </a:txBody>
                  <a:tcPr marL="47625" marR="47625" marT="47625" marB="47625" anchor="ctr"/>
                </a:tc>
                <a:extLst>
                  <a:ext uri="{0D108BD9-81ED-4DB2-BD59-A6C34878D82A}">
                    <a16:rowId xmlns:a16="http://schemas.microsoft.com/office/drawing/2014/main" val="10004"/>
                  </a:ext>
                </a:extLst>
              </a:tr>
            </a:tbl>
          </a:graphicData>
        </a:graphic>
      </p:graphicFrame>
      <p:sp>
        <p:nvSpPr>
          <p:cNvPr id="10" name="TextBox 9"/>
          <p:cNvSpPr txBox="1"/>
          <p:nvPr/>
        </p:nvSpPr>
        <p:spPr>
          <a:xfrm>
            <a:off x="5676844" y="1014857"/>
            <a:ext cx="302031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For the same example:</a:t>
            </a:r>
          </a:p>
        </p:txBody>
      </p:sp>
    </p:spTree>
    <p:extLst>
      <p:ext uri="{BB962C8B-B14F-4D97-AF65-F5344CB8AC3E}">
        <p14:creationId xmlns:p14="http://schemas.microsoft.com/office/powerpoint/2010/main" val="372926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Title 1"/>
              <p:cNvSpPr txBox="1">
                <a:spLocks/>
              </p:cNvSpPr>
              <p:nvPr/>
            </p:nvSpPr>
            <p:spPr>
              <a:xfrm>
                <a:off x="1507535" y="4401681"/>
                <a:ext cx="5006125" cy="2438400"/>
              </a:xfrm>
              <a:prstGeom prst="rect">
                <a:avLst/>
              </a:prstGeom>
              <a:noFill/>
            </p:spPr>
            <p:txBody>
              <a:bodyPr vert="horz" lIns="91440" tIns="45720" rIns="91440" bIns="45720" rtlCol="0" anchor="ctr">
                <a:noAutofit/>
              </a:bodyPr>
              <a:lstStyle/>
              <a:p>
                <a:pPr lvl="0">
                  <a:spcBef>
                    <a:spcPct val="0"/>
                  </a:spcBef>
                  <a:buFont typeface="Wingdings" pitchFamily="2" charset="2"/>
                  <a:buChar char="Ø"/>
                </a:pPr>
                <a:r>
                  <a:rPr lang="en-US" sz="3200" dirty="0">
                    <a:latin typeface="Times New Roman" pitchFamily="18" charset="0"/>
                    <a:ea typeface="+mj-ea"/>
                    <a:cs typeface="Times New Roman" pitchFamily="18" charset="0"/>
                  </a:rPr>
                  <a:t> </a:t>
                </a:r>
                <a:r>
                  <a:rPr lang="en-US" sz="3200" b="1" u="sng" dirty="0">
                    <a:solidFill>
                      <a:srgbClr val="FF0000"/>
                    </a:solidFill>
                    <a:latin typeface="Times New Roman" pitchFamily="18" charset="0"/>
                    <a:ea typeface="+mj-ea"/>
                    <a:cs typeface="Times New Roman" pitchFamily="18" charset="0"/>
                  </a:rPr>
                  <a:t>P</a:t>
                </a:r>
                <a:r>
                  <a:rPr lang="en-US" sz="3200" b="1" dirty="0">
                    <a:solidFill>
                      <a:srgbClr val="FF0000"/>
                    </a:solidFill>
                    <a:latin typeface="Times New Roman" pitchFamily="18" charset="0"/>
                    <a:ea typeface="+mj-ea"/>
                    <a:cs typeface="Times New Roman" pitchFamily="18" charset="0"/>
                  </a:rPr>
                  <a:t>arameter:</a:t>
                </a:r>
                <a:r>
                  <a:rPr lang="en-US" sz="3200" dirty="0">
                    <a:latin typeface="Times New Roman" pitchFamily="18" charset="0"/>
                    <a:ea typeface="+mj-ea"/>
                    <a:cs typeface="Times New Roman" pitchFamily="18" charset="0"/>
                  </a:rPr>
                  <a:t> numerical      </a:t>
                </a:r>
              </a:p>
              <a:p>
                <a:pPr lvl="0">
                  <a:spcBef>
                    <a:spcPct val="0"/>
                  </a:spcBef>
                </a:pPr>
                <a:r>
                  <a:rPr lang="en-US" sz="3200" dirty="0">
                    <a:latin typeface="Times New Roman" pitchFamily="18" charset="0"/>
                    <a:ea typeface="+mj-ea"/>
                    <a:cs typeface="Times New Roman" pitchFamily="18" charset="0"/>
                  </a:rPr>
                  <a:t>    summary of </a:t>
                </a:r>
                <a:r>
                  <a:rPr lang="en-US" sz="3200" u="sng" dirty="0">
                    <a:solidFill>
                      <a:srgbClr val="FF0000"/>
                    </a:solidFill>
                    <a:latin typeface="Times New Roman" pitchFamily="18" charset="0"/>
                    <a:ea typeface="+mj-ea"/>
                    <a:cs typeface="Times New Roman" pitchFamily="18" charset="0"/>
                  </a:rPr>
                  <a:t>p</a:t>
                </a:r>
                <a:r>
                  <a:rPr lang="en-US" sz="3200" dirty="0">
                    <a:solidFill>
                      <a:srgbClr val="FF0000"/>
                    </a:solidFill>
                    <a:latin typeface="Times New Roman" pitchFamily="18" charset="0"/>
                    <a:ea typeface="+mj-ea"/>
                    <a:cs typeface="Times New Roman" pitchFamily="18" charset="0"/>
                  </a:rPr>
                  <a:t>opulation</a:t>
                </a:r>
                <a:r>
                  <a:rPr lang="en-US" sz="3200" dirty="0">
                    <a:latin typeface="Times New Roman" pitchFamily="18" charset="0"/>
                    <a:ea typeface="+mj-ea"/>
                    <a:cs typeface="Times New Roman" pitchFamily="18" charset="0"/>
                  </a:rPr>
                  <a:t>.</a:t>
                </a:r>
              </a:p>
              <a:p>
                <a:pPr lvl="0">
                  <a:spcBef>
                    <a:spcPct val="0"/>
                  </a:spcBef>
                </a:pPr>
                <a:endParaRPr lang="en-US" sz="2400" dirty="0">
                  <a:latin typeface="Times New Roman" pitchFamily="18" charset="0"/>
                  <a:ea typeface="+mj-ea"/>
                  <a:cs typeface="Times New Roman" pitchFamily="18" charset="0"/>
                </a:endParaRPr>
              </a:p>
              <a:p>
                <a:pPr lvl="0">
                  <a:spcBef>
                    <a:spcPct val="0"/>
                  </a:spcBef>
                </a:pPr>
                <a:r>
                  <a:rPr lang="en-US" sz="2400" dirty="0">
                    <a:latin typeface="Times New Roman" pitchFamily="18" charset="0"/>
                    <a:ea typeface="+mj-ea"/>
                    <a:cs typeface="Times New Roman" pitchFamily="18" charset="0"/>
                  </a:rPr>
                  <a:t>We usually use Greek letters to denote parameters, like</a:t>
                </a:r>
              </a:p>
              <a:p>
                <a:pPr lvl="0">
                  <a:spcBef>
                    <a:spcPct val="0"/>
                  </a:spcBef>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cs typeface="Calibri"/>
                        </a:rPr>
                        <m:t>𝜇</m:t>
                      </m:r>
                      <m:r>
                        <a:rPr lang="en-US" sz="2400" b="0" i="1" smtClean="0">
                          <a:latin typeface="Cambria Math" panose="02040503050406030204" pitchFamily="18" charset="0"/>
                          <a:ea typeface="Cambria Math" panose="02040503050406030204" pitchFamily="18" charset="0"/>
                          <a:cs typeface="Calibri"/>
                        </a:rPr>
                        <m:t>, </m:t>
                      </m:r>
                      <m:r>
                        <a:rPr lang="en-US" sz="2400" b="0" i="1" smtClean="0">
                          <a:latin typeface="Cambria Math" panose="02040503050406030204" pitchFamily="18" charset="0"/>
                          <a:ea typeface="Cambria Math" panose="02040503050406030204" pitchFamily="18" charset="0"/>
                          <a:cs typeface="Calibri"/>
                        </a:rPr>
                        <m:t>𝜎</m:t>
                      </m:r>
                      <m:r>
                        <a:rPr lang="en-US" sz="2400" b="0" i="1" smtClean="0">
                          <a:latin typeface="Cambria Math" panose="02040503050406030204" pitchFamily="18" charset="0"/>
                          <a:ea typeface="Cambria Math" panose="02040503050406030204" pitchFamily="18" charset="0"/>
                          <a:cs typeface="Calibri"/>
                        </a:rPr>
                        <m:t>, </m:t>
                      </m:r>
                      <m:r>
                        <a:rPr lang="en-US" sz="2400" b="0" i="1" smtClean="0">
                          <a:latin typeface="Cambria Math" panose="02040503050406030204" pitchFamily="18" charset="0"/>
                          <a:ea typeface="Cambria Math" panose="02040503050406030204" pitchFamily="18" charset="0"/>
                          <a:cs typeface="Calibri"/>
                        </a:rPr>
                        <m:t>𝜌</m:t>
                      </m:r>
                    </m:oMath>
                  </m:oMathPara>
                </a14:m>
                <a:endParaRPr lang="en-US" sz="2400" dirty="0">
                  <a:cs typeface="Calibri"/>
                </a:endParaRPr>
              </a:p>
              <a:p>
                <a:pPr lvl="0">
                  <a:spcBef>
                    <a:spcPct val="0"/>
                  </a:spcBef>
                </a:pPr>
                <a:endParaRPr lang="en-US" sz="3200" dirty="0">
                  <a:cs typeface="Calibri"/>
                </a:endParaRPr>
              </a:p>
            </p:txBody>
          </p:sp>
        </mc:Choice>
        <mc:Fallback xmlns="">
          <p:sp>
            <p:nvSpPr>
              <p:cNvPr id="41" name="Title 1"/>
              <p:cNvSpPr txBox="1">
                <a:spLocks noRot="1" noChangeAspect="1" noMove="1" noResize="1" noEditPoints="1" noAdjustHandles="1" noChangeArrowheads="1" noChangeShapeType="1" noTextEdit="1"/>
              </p:cNvSpPr>
              <p:nvPr/>
            </p:nvSpPr>
            <p:spPr>
              <a:xfrm>
                <a:off x="1507535" y="4401681"/>
                <a:ext cx="5006125" cy="2438400"/>
              </a:xfrm>
              <a:prstGeom prst="rect">
                <a:avLst/>
              </a:prstGeom>
              <a:blipFill rotWithShape="0">
                <a:blip r:embed="rId2"/>
                <a:stretch>
                  <a:fillRect l="-2676" t="-15250" r="-487"/>
                </a:stretch>
              </a:blipFill>
            </p:spPr>
            <p:txBody>
              <a:bodyPr/>
              <a:lstStyle/>
              <a:p>
                <a:r>
                  <a:rPr lang="en-US">
                    <a:noFill/>
                  </a:rPr>
                  <a:t> </a:t>
                </a:r>
              </a:p>
            </p:txBody>
          </p:sp>
        </mc:Fallback>
      </mc:AlternateContent>
      <p:sp>
        <p:nvSpPr>
          <p:cNvPr id="103" name="TextBox 102"/>
          <p:cNvSpPr txBox="1"/>
          <p:nvPr/>
        </p:nvSpPr>
        <p:spPr>
          <a:xfrm>
            <a:off x="3810000" y="381001"/>
            <a:ext cx="1905000" cy="461665"/>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Population</a:t>
            </a:r>
          </a:p>
        </p:txBody>
      </p:sp>
      <p:pic>
        <p:nvPicPr>
          <p:cNvPr id="104" name="Picture 103"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648200" y="922867"/>
            <a:ext cx="381000" cy="719667"/>
          </a:xfrm>
          <a:prstGeom prst="rect">
            <a:avLst/>
          </a:prstGeom>
        </p:spPr>
      </p:pic>
      <p:pic>
        <p:nvPicPr>
          <p:cNvPr id="105" name="Picture 104"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235068" y="914401"/>
            <a:ext cx="381000" cy="719667"/>
          </a:xfrm>
          <a:prstGeom prst="rect">
            <a:avLst/>
          </a:prstGeom>
        </p:spPr>
      </p:pic>
      <p:pic>
        <p:nvPicPr>
          <p:cNvPr id="106" name="Picture 105"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019102" y="919191"/>
            <a:ext cx="381000" cy="719667"/>
          </a:xfrm>
          <a:prstGeom prst="rect">
            <a:avLst/>
          </a:prstGeom>
        </p:spPr>
      </p:pic>
      <p:pic>
        <p:nvPicPr>
          <p:cNvPr id="107" name="Picture 106"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8320127" y="2073202"/>
            <a:ext cx="381000" cy="719667"/>
          </a:xfrm>
          <a:prstGeom prst="rect">
            <a:avLst/>
          </a:prstGeom>
        </p:spPr>
      </p:pic>
      <p:pic>
        <p:nvPicPr>
          <p:cNvPr id="108" name="Picture 107"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245166" y="1600201"/>
            <a:ext cx="381000" cy="719667"/>
          </a:xfrm>
          <a:prstGeom prst="rect">
            <a:avLst/>
          </a:prstGeom>
        </p:spPr>
      </p:pic>
      <p:pic>
        <p:nvPicPr>
          <p:cNvPr id="109" name="Picture 108"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7395755" y="2504413"/>
            <a:ext cx="381000" cy="719667"/>
          </a:xfrm>
          <a:prstGeom prst="rect">
            <a:avLst/>
          </a:prstGeom>
        </p:spPr>
      </p:pic>
      <p:pic>
        <p:nvPicPr>
          <p:cNvPr id="110" name="Picture 109"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810000" y="1079553"/>
            <a:ext cx="381000" cy="719667"/>
          </a:xfrm>
          <a:prstGeom prst="rect">
            <a:avLst/>
          </a:prstGeom>
        </p:spPr>
      </p:pic>
      <p:pic>
        <p:nvPicPr>
          <p:cNvPr id="111" name="Picture 110"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7378970" y="1642164"/>
            <a:ext cx="381000" cy="719667"/>
          </a:xfrm>
          <a:prstGeom prst="rect">
            <a:avLst/>
          </a:prstGeom>
        </p:spPr>
      </p:pic>
      <p:pic>
        <p:nvPicPr>
          <p:cNvPr id="112" name="Picture 111"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820098" y="1786468"/>
            <a:ext cx="381000" cy="719667"/>
          </a:xfrm>
          <a:prstGeom prst="rect">
            <a:avLst/>
          </a:prstGeom>
        </p:spPr>
      </p:pic>
      <p:pic>
        <p:nvPicPr>
          <p:cNvPr id="113" name="Picture 112"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029200" y="1579902"/>
            <a:ext cx="381000" cy="719667"/>
          </a:xfrm>
          <a:prstGeom prst="rect">
            <a:avLst/>
          </a:prstGeom>
        </p:spPr>
      </p:pic>
      <p:pic>
        <p:nvPicPr>
          <p:cNvPr id="114" name="Picture 113"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572000" y="2286817"/>
            <a:ext cx="381000" cy="719667"/>
          </a:xfrm>
          <a:prstGeom prst="rect">
            <a:avLst/>
          </a:prstGeom>
        </p:spPr>
      </p:pic>
      <p:pic>
        <p:nvPicPr>
          <p:cNvPr id="115" name="Picture 114"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953000" y="2286817"/>
            <a:ext cx="381000" cy="719667"/>
          </a:xfrm>
          <a:prstGeom prst="rect">
            <a:avLst/>
          </a:prstGeom>
        </p:spPr>
      </p:pic>
      <p:pic>
        <p:nvPicPr>
          <p:cNvPr id="116" name="Picture 115"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410200" y="1786468"/>
            <a:ext cx="381000" cy="719667"/>
          </a:xfrm>
          <a:prstGeom prst="rect">
            <a:avLst/>
          </a:prstGeom>
        </p:spPr>
      </p:pic>
      <p:pic>
        <p:nvPicPr>
          <p:cNvPr id="117" name="Picture 116"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334000" y="2514601"/>
            <a:ext cx="381000" cy="719667"/>
          </a:xfrm>
          <a:prstGeom prst="rect">
            <a:avLst/>
          </a:prstGeom>
        </p:spPr>
      </p:pic>
      <p:pic>
        <p:nvPicPr>
          <p:cNvPr id="118" name="Picture 117"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810000" y="2514601"/>
            <a:ext cx="381000" cy="719667"/>
          </a:xfrm>
          <a:prstGeom prst="rect">
            <a:avLst/>
          </a:prstGeom>
        </p:spPr>
      </p:pic>
      <p:pic>
        <p:nvPicPr>
          <p:cNvPr id="119" name="Picture 118"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191000" y="3048001"/>
            <a:ext cx="381000" cy="719667"/>
          </a:xfrm>
          <a:prstGeom prst="rect">
            <a:avLst/>
          </a:prstGeom>
        </p:spPr>
      </p:pic>
      <p:pic>
        <p:nvPicPr>
          <p:cNvPr id="120" name="Picture 119"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7926248" y="2503878"/>
            <a:ext cx="381000" cy="719667"/>
          </a:xfrm>
          <a:prstGeom prst="rect">
            <a:avLst/>
          </a:prstGeom>
        </p:spPr>
      </p:pic>
      <p:pic>
        <p:nvPicPr>
          <p:cNvPr id="121" name="Picture 120"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4953000" y="3048001"/>
            <a:ext cx="381000" cy="719667"/>
          </a:xfrm>
          <a:prstGeom prst="rect">
            <a:avLst/>
          </a:prstGeom>
        </p:spPr>
      </p:pic>
      <p:sp>
        <p:nvSpPr>
          <p:cNvPr id="122" name="TextBox 121"/>
          <p:cNvSpPr txBox="1"/>
          <p:nvPr/>
        </p:nvSpPr>
        <p:spPr>
          <a:xfrm>
            <a:off x="6934200" y="986136"/>
            <a:ext cx="1905000" cy="461665"/>
          </a:xfrm>
          <a:prstGeom prst="rect">
            <a:avLst/>
          </a:prstGeom>
          <a:noFill/>
        </p:spPr>
        <p:txBody>
          <a:bodyPr wrap="square" rtlCol="0">
            <a:spAutoFit/>
          </a:bodyPr>
          <a:lstStyle/>
          <a:p>
            <a:pPr algn="ctr"/>
            <a:r>
              <a:rPr lang="en-US" sz="2400" b="1" dirty="0">
                <a:solidFill>
                  <a:srgbClr val="002060"/>
                </a:solidFill>
                <a:latin typeface="Times New Roman" pitchFamily="18" charset="0"/>
                <a:cs typeface="Times New Roman" pitchFamily="18" charset="0"/>
              </a:rPr>
              <a:t>Sample</a:t>
            </a:r>
          </a:p>
        </p:txBody>
      </p:sp>
      <p:pic>
        <p:nvPicPr>
          <p:cNvPr id="123" name="Picture 122"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423032" y="1402479"/>
            <a:ext cx="381000" cy="719667"/>
          </a:xfrm>
          <a:prstGeom prst="rect">
            <a:avLst/>
          </a:prstGeom>
        </p:spPr>
      </p:pic>
      <p:pic>
        <p:nvPicPr>
          <p:cNvPr id="124" name="Picture 123"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420967" y="2154767"/>
            <a:ext cx="381000" cy="719667"/>
          </a:xfrm>
          <a:prstGeom prst="rect">
            <a:avLst/>
          </a:prstGeom>
        </p:spPr>
      </p:pic>
      <p:pic>
        <p:nvPicPr>
          <p:cNvPr id="125" name="Picture 124"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7939127" y="1639458"/>
            <a:ext cx="381000" cy="719667"/>
          </a:xfrm>
          <a:prstGeom prst="rect">
            <a:avLst/>
          </a:prstGeom>
        </p:spPr>
      </p:pic>
      <p:pic>
        <p:nvPicPr>
          <p:cNvPr id="126" name="Picture 125"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074953" y="1892512"/>
            <a:ext cx="381000" cy="719667"/>
          </a:xfrm>
          <a:prstGeom prst="rect">
            <a:avLst/>
          </a:prstGeom>
        </p:spPr>
      </p:pic>
      <p:pic>
        <p:nvPicPr>
          <p:cNvPr id="127" name="Picture 126"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396868" y="2953881"/>
            <a:ext cx="381000" cy="719667"/>
          </a:xfrm>
          <a:prstGeom prst="rect">
            <a:avLst/>
          </a:prstGeom>
        </p:spPr>
      </p:pic>
      <p:pic>
        <p:nvPicPr>
          <p:cNvPr id="128" name="Picture 127"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793934" y="3216136"/>
            <a:ext cx="381000" cy="719667"/>
          </a:xfrm>
          <a:prstGeom prst="rect">
            <a:avLst/>
          </a:prstGeom>
        </p:spPr>
      </p:pic>
      <p:pic>
        <p:nvPicPr>
          <p:cNvPr id="129" name="Picture 128"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3034332" y="2612179"/>
            <a:ext cx="381000" cy="719667"/>
          </a:xfrm>
          <a:prstGeom prst="rect">
            <a:avLst/>
          </a:prstGeom>
        </p:spPr>
      </p:pic>
      <p:pic>
        <p:nvPicPr>
          <p:cNvPr id="130" name="Picture 129"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657110" y="2891149"/>
            <a:ext cx="381000" cy="719667"/>
          </a:xfrm>
          <a:prstGeom prst="rect">
            <a:avLst/>
          </a:prstGeom>
        </p:spPr>
      </p:pic>
      <p:pic>
        <p:nvPicPr>
          <p:cNvPr id="131" name="Picture 130"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715000" y="1539695"/>
            <a:ext cx="381000" cy="719667"/>
          </a:xfrm>
          <a:prstGeom prst="rect">
            <a:avLst/>
          </a:prstGeom>
        </p:spPr>
      </p:pic>
      <p:pic>
        <p:nvPicPr>
          <p:cNvPr id="132" name="Picture 131" descr="wandtattoo_toilettenmaennchen-3_einzel-web.jpg"/>
          <p:cNvPicPr>
            <a:picLocks noChangeAspect="1"/>
          </p:cNvPicPr>
          <p:nvPr/>
        </p:nvPicPr>
        <p:blipFill>
          <a:blip r:embed="rId3" cstate="print">
            <a:clrChange>
              <a:clrFrom>
                <a:srgbClr val="FFFFFF"/>
              </a:clrFrom>
              <a:clrTo>
                <a:srgbClr val="FFFFFF">
                  <a:alpha val="0"/>
                </a:srgbClr>
              </a:clrTo>
            </a:clrChange>
          </a:blip>
          <a:srcRect l="17059" r="52353" b="2542"/>
          <a:stretch>
            <a:fillRect/>
          </a:stretch>
        </p:blipFill>
        <p:spPr>
          <a:xfrm>
            <a:off x="5847610" y="2303273"/>
            <a:ext cx="381000" cy="719667"/>
          </a:xfrm>
          <a:prstGeom prst="rect">
            <a:avLst/>
          </a:prstGeom>
        </p:spPr>
      </p:pic>
      <p:cxnSp>
        <p:nvCxnSpPr>
          <p:cNvPr id="33" name="Straight Connector 32"/>
          <p:cNvCxnSpPr/>
          <p:nvPr/>
        </p:nvCxnSpPr>
        <p:spPr>
          <a:xfrm>
            <a:off x="6735651" y="986136"/>
            <a:ext cx="12879" cy="2781532"/>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Rectangle 1"/>
              <p:cNvSpPr/>
              <p:nvPr/>
            </p:nvSpPr>
            <p:spPr>
              <a:xfrm>
                <a:off x="6934200" y="4142623"/>
                <a:ext cx="4879284" cy="2923877"/>
              </a:xfrm>
              <a:prstGeom prst="rect">
                <a:avLst/>
              </a:prstGeom>
            </p:spPr>
            <p:txBody>
              <a:bodyPr wrap="none">
                <a:spAutoFit/>
              </a:bodyPr>
              <a:lstStyle/>
              <a:p>
                <a:pPr lvl="0">
                  <a:spcBef>
                    <a:spcPct val="0"/>
                  </a:spcBef>
                  <a:buFont typeface="Wingdings" pitchFamily="2" charset="2"/>
                  <a:buChar char="Ø"/>
                </a:pPr>
                <a:r>
                  <a:rPr lang="en-US" sz="3200" b="1" dirty="0">
                    <a:solidFill>
                      <a:srgbClr val="002060"/>
                    </a:solidFill>
                    <a:latin typeface="Times New Roman" pitchFamily="18" charset="0"/>
                    <a:cs typeface="Calibri"/>
                  </a:rPr>
                  <a:t> </a:t>
                </a:r>
                <a:r>
                  <a:rPr lang="en-US" sz="3200" b="1" u="sng" dirty="0">
                    <a:solidFill>
                      <a:srgbClr val="002060"/>
                    </a:solidFill>
                    <a:latin typeface="Times New Roman" pitchFamily="18" charset="0"/>
                    <a:cs typeface="Calibri"/>
                  </a:rPr>
                  <a:t>S</a:t>
                </a:r>
                <a:r>
                  <a:rPr lang="en-US" sz="3200" b="1" dirty="0">
                    <a:solidFill>
                      <a:srgbClr val="002060"/>
                    </a:solidFill>
                    <a:latin typeface="Times New Roman" pitchFamily="18" charset="0"/>
                    <a:cs typeface="Calibri"/>
                  </a:rPr>
                  <a:t>tatistic:</a:t>
                </a:r>
                <a:r>
                  <a:rPr lang="en-US" sz="3200" dirty="0">
                    <a:latin typeface="Times New Roman" pitchFamily="18" charset="0"/>
                    <a:cs typeface="Calibri"/>
                  </a:rPr>
                  <a:t> numerical </a:t>
                </a:r>
              </a:p>
              <a:p>
                <a:pPr lvl="0">
                  <a:spcBef>
                    <a:spcPct val="0"/>
                  </a:spcBef>
                </a:pPr>
                <a:r>
                  <a:rPr lang="en-US" sz="3200" dirty="0">
                    <a:latin typeface="Times New Roman" pitchFamily="18" charset="0"/>
                    <a:cs typeface="Calibri"/>
                  </a:rPr>
                  <a:t>    summary of </a:t>
                </a:r>
                <a:r>
                  <a:rPr lang="en-US" sz="3200" u="sng" dirty="0">
                    <a:solidFill>
                      <a:srgbClr val="002060"/>
                    </a:solidFill>
                    <a:latin typeface="Times New Roman" pitchFamily="18" charset="0"/>
                    <a:cs typeface="Calibri"/>
                  </a:rPr>
                  <a:t>s</a:t>
                </a:r>
                <a:r>
                  <a:rPr lang="en-US" sz="3200" dirty="0">
                    <a:solidFill>
                      <a:srgbClr val="002060"/>
                    </a:solidFill>
                    <a:latin typeface="Times New Roman" pitchFamily="18" charset="0"/>
                    <a:cs typeface="Calibri"/>
                  </a:rPr>
                  <a:t>ample</a:t>
                </a:r>
                <a:r>
                  <a:rPr lang="en-US" sz="3200" dirty="0">
                    <a:latin typeface="Times New Roman" pitchFamily="18" charset="0"/>
                    <a:cs typeface="Calibri"/>
                  </a:rPr>
                  <a:t>.</a:t>
                </a:r>
              </a:p>
              <a:p>
                <a:pPr>
                  <a:spcBef>
                    <a:spcPct val="0"/>
                  </a:spcBef>
                </a:pPr>
                <a:endParaRPr lang="en-US" sz="2400" dirty="0">
                  <a:latin typeface="Times New Roman" pitchFamily="18" charset="0"/>
                  <a:cs typeface="Times New Roman" pitchFamily="18" charset="0"/>
                </a:endParaRPr>
              </a:p>
              <a:p>
                <a:pPr>
                  <a:spcBef>
                    <a:spcPct val="0"/>
                  </a:spcBef>
                </a:pPr>
                <a:r>
                  <a:rPr lang="en-US" sz="2400" dirty="0">
                    <a:latin typeface="Times New Roman" pitchFamily="18" charset="0"/>
                    <a:cs typeface="Times New Roman" pitchFamily="18" charset="0"/>
                  </a:rPr>
                  <a:t>We usually use Latin letters to denote </a:t>
                </a:r>
              </a:p>
              <a:p>
                <a:pPr>
                  <a:spcBef>
                    <a:spcPct val="0"/>
                  </a:spcBef>
                </a:pPr>
                <a:r>
                  <a:rPr lang="en-US" sz="2400" dirty="0">
                    <a:latin typeface="Times New Roman" pitchFamily="18" charset="0"/>
                    <a:cs typeface="Times New Roman" pitchFamily="18" charset="0"/>
                  </a:rPr>
                  <a:t>statistics, like</a:t>
                </a:r>
                <a:endParaRPr lang="en-US" sz="2400" i="1" dirty="0">
                  <a:latin typeface="Cambria Math" panose="02040503050406030204" pitchFamily="18" charset="0"/>
                  <a:cs typeface="Times New Roman" pitchFamily="18" charset="0"/>
                </a:endParaRPr>
              </a:p>
              <a:p>
                <a:pPr>
                  <a:spcBef>
                    <a:spcPct val="0"/>
                  </a:spcBef>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panose="02040503050406030204" pitchFamily="18" charset="0"/>
                              <a:cs typeface="Times New Roman" pitchFamily="18" charset="0"/>
                            </a:rPr>
                            <m:t>𝑥</m:t>
                          </m:r>
                        </m:e>
                      </m:acc>
                      <m:r>
                        <a:rPr lang="en-US" sz="2400" b="0" i="1" smtClean="0">
                          <a:latin typeface="Cambria Math" panose="02040503050406030204" pitchFamily="18" charset="0"/>
                          <a:cs typeface="Times New Roman" pitchFamily="18" charset="0"/>
                        </a:rPr>
                        <m:t>, </m:t>
                      </m:r>
                      <m:r>
                        <a:rPr lang="en-US" sz="2400" b="0" i="1" smtClean="0">
                          <a:latin typeface="Cambria Math" panose="02040503050406030204" pitchFamily="18" charset="0"/>
                          <a:cs typeface="Times New Roman" pitchFamily="18" charset="0"/>
                        </a:rPr>
                        <m:t>𝑠</m:t>
                      </m:r>
                      <m:r>
                        <a:rPr lang="en-US" sz="2400" b="0" i="1" smtClean="0">
                          <a:latin typeface="Cambria Math" panose="02040503050406030204" pitchFamily="18" charset="0"/>
                          <a:cs typeface="Times New Roman" pitchFamily="18" charset="0"/>
                        </a:rPr>
                        <m:t>, </m:t>
                      </m:r>
                      <m:r>
                        <a:rPr lang="en-US" sz="2400" b="0" i="1" smtClean="0">
                          <a:latin typeface="Cambria Math" panose="02040503050406030204" pitchFamily="18" charset="0"/>
                          <a:cs typeface="Times New Roman" pitchFamily="18" charset="0"/>
                        </a:rPr>
                        <m:t>𝑝</m:t>
                      </m:r>
                    </m:oMath>
                  </m:oMathPara>
                </a14:m>
                <a:endParaRPr lang="en-US" sz="2400" dirty="0">
                  <a:latin typeface="Times New Roman" pitchFamily="18" charset="0"/>
                  <a:cs typeface="Times New Roman" pitchFamily="18" charset="0"/>
                </a:endParaRPr>
              </a:p>
              <a:p>
                <a:pPr lvl="0">
                  <a:spcBef>
                    <a:spcPct val="0"/>
                  </a:spcBef>
                </a:pPr>
                <a:r>
                  <a:rPr lang="en-US" sz="2400" dirty="0">
                    <a:latin typeface="Times New Roman" pitchFamily="18" charset="0"/>
                    <a:cs typeface="Times New Roman" pitchFamily="18"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6934200" y="4142623"/>
                <a:ext cx="4879284" cy="2923877"/>
              </a:xfrm>
              <a:prstGeom prst="rect">
                <a:avLst/>
              </a:prstGeom>
              <a:blipFill rotWithShape="0">
                <a:blip r:embed="rId4"/>
                <a:stretch>
                  <a:fillRect l="-2875" t="-2923" r="-1000"/>
                </a:stretch>
              </a:blipFill>
            </p:spPr>
            <p:txBody>
              <a:bodyPr/>
              <a:lstStyle/>
              <a:p>
                <a:r>
                  <a:rPr lang="en-US">
                    <a:noFill/>
                  </a:rPr>
                  <a:t> </a:t>
                </a:r>
              </a:p>
            </p:txBody>
          </p:sp>
        </mc:Fallback>
      </mc:AlternateContent>
      <p:cxnSp>
        <p:nvCxnSpPr>
          <p:cNvPr id="35" name="Straight Connector 34"/>
          <p:cNvCxnSpPr/>
          <p:nvPr/>
        </p:nvCxnSpPr>
        <p:spPr>
          <a:xfrm>
            <a:off x="6754605" y="3749634"/>
            <a:ext cx="12879" cy="2781532"/>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37274" y="1232693"/>
            <a:ext cx="2667718"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Population size is </a:t>
            </a:r>
          </a:p>
          <a:p>
            <a:r>
              <a:rPr lang="en-US" sz="2400" dirty="0">
                <a:latin typeface="Arial" panose="020B0604020202020204" pitchFamily="34" charset="0"/>
                <a:cs typeface="Arial" panose="020B0604020202020204" pitchFamily="34" charset="0"/>
              </a:rPr>
              <a:t>denoted by </a:t>
            </a:r>
            <a:r>
              <a:rPr lang="en-US" sz="2400" dirty="0">
                <a:solidFill>
                  <a:srgbClr val="FF0000"/>
                </a:solidFill>
                <a:latin typeface="Arial" panose="020B0604020202020204" pitchFamily="34" charset="0"/>
                <a:cs typeface="Arial" panose="020B0604020202020204" pitchFamily="34" charset="0"/>
              </a:rPr>
              <a:t>N</a:t>
            </a:r>
          </a:p>
        </p:txBody>
      </p:sp>
      <p:sp>
        <p:nvSpPr>
          <p:cNvPr id="37" name="TextBox 36"/>
          <p:cNvSpPr txBox="1"/>
          <p:nvPr/>
        </p:nvSpPr>
        <p:spPr>
          <a:xfrm>
            <a:off x="9511868" y="1011135"/>
            <a:ext cx="2255746"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Sample size is </a:t>
            </a:r>
          </a:p>
          <a:p>
            <a:r>
              <a:rPr lang="en-US" sz="2400" dirty="0">
                <a:latin typeface="Arial" panose="020B0604020202020204" pitchFamily="34" charset="0"/>
                <a:cs typeface="Arial" panose="020B0604020202020204" pitchFamily="34" charset="0"/>
              </a:rPr>
              <a:t>denoted by </a:t>
            </a:r>
            <a:r>
              <a:rPr lang="en-US" sz="2400" dirty="0">
                <a:solidFill>
                  <a:srgbClr val="00206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3618064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258" y="0"/>
            <a:ext cx="3857625" cy="6858000"/>
          </a:xfrm>
          <a:prstGeom prst="rect">
            <a:avLst/>
          </a:prstGeom>
        </p:spPr>
      </p:pic>
      <p:sp>
        <p:nvSpPr>
          <p:cNvPr id="5" name="Oval 4"/>
          <p:cNvSpPr/>
          <p:nvPr/>
        </p:nvSpPr>
        <p:spPr>
          <a:xfrm>
            <a:off x="7260604" y="2881532"/>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a:off x="8571377" y="6003555"/>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602" y="0"/>
            <a:ext cx="3857625" cy="6858000"/>
          </a:xfrm>
          <a:prstGeom prst="rect">
            <a:avLst/>
          </a:prstGeom>
        </p:spPr>
      </p:pic>
      <p:sp>
        <p:nvSpPr>
          <p:cNvPr id="8" name="Oval 7"/>
          <p:cNvSpPr/>
          <p:nvPr/>
        </p:nvSpPr>
        <p:spPr>
          <a:xfrm>
            <a:off x="4265186" y="6060831"/>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8418844" y="813246"/>
            <a:ext cx="703385" cy="407964"/>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79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34" y="0"/>
            <a:ext cx="3857625" cy="6858000"/>
          </a:xfrm>
          <a:prstGeom prst="rect">
            <a:avLst/>
          </a:prstGeom>
        </p:spPr>
      </p:pic>
      <p:graphicFrame>
        <p:nvGraphicFramePr>
          <p:cNvPr id="4" name="Object 2"/>
          <p:cNvGraphicFramePr>
            <a:graphicFrameLocks noChangeAspect="1"/>
          </p:cNvGraphicFramePr>
          <p:nvPr>
            <p:extLst>
              <p:ext uri="{D42A27DB-BD31-4B8C-83A1-F6EECF244321}">
                <p14:modId xmlns:p14="http://schemas.microsoft.com/office/powerpoint/2010/main" val="4159406602"/>
              </p:ext>
            </p:extLst>
          </p:nvPr>
        </p:nvGraphicFramePr>
        <p:xfrm>
          <a:off x="7813675" y="701675"/>
          <a:ext cx="1184275" cy="546100"/>
        </p:xfrm>
        <a:graphic>
          <a:graphicData uri="http://schemas.openxmlformats.org/presentationml/2006/ole">
            <mc:AlternateContent xmlns:mc="http://schemas.openxmlformats.org/markup-compatibility/2006">
              <mc:Choice xmlns:v="urn:schemas-microsoft-com:vml" Requires="v">
                <p:oleObj name="Equation" r:id="rId3" imgW="457200" imgH="215640" progId="Equation.3">
                  <p:embed/>
                </p:oleObj>
              </mc:Choice>
              <mc:Fallback>
                <p:oleObj name="Equation" r:id="rId3" imgW="457200" imgH="215640" progId="Equation.3">
                  <p:embed/>
                  <p:pic>
                    <p:nvPicPr>
                      <p:cNvPr id="0" name=""/>
                      <p:cNvPicPr>
                        <a:picLocks noChangeAspect="1" noChangeArrowheads="1"/>
                      </p:cNvPicPr>
                      <p:nvPr/>
                    </p:nvPicPr>
                    <p:blipFill>
                      <a:blip r:embed="rId4"/>
                      <a:srcRect/>
                      <a:stretch>
                        <a:fillRect/>
                      </a:stretch>
                    </p:blipFill>
                    <p:spPr bwMode="auto">
                      <a:xfrm>
                        <a:off x="7813675" y="701675"/>
                        <a:ext cx="11842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1508605547"/>
              </p:ext>
            </p:extLst>
          </p:nvPr>
        </p:nvGraphicFramePr>
        <p:xfrm>
          <a:off x="7292975" y="1779588"/>
          <a:ext cx="2724150" cy="450850"/>
        </p:xfrm>
        <a:graphic>
          <a:graphicData uri="http://schemas.openxmlformats.org/presentationml/2006/ole">
            <mc:AlternateContent xmlns:mc="http://schemas.openxmlformats.org/markup-compatibility/2006">
              <mc:Choice xmlns:v="urn:schemas-microsoft-com:vml" Requires="v">
                <p:oleObj name="Equation" r:id="rId5" imgW="1054080" imgH="177480" progId="Equation.3">
                  <p:embed/>
                </p:oleObj>
              </mc:Choice>
              <mc:Fallback>
                <p:oleObj name="Equation" r:id="rId5" imgW="1054080" imgH="177480" progId="Equation.3">
                  <p:embed/>
                  <p:pic>
                    <p:nvPicPr>
                      <p:cNvPr id="0" name=""/>
                      <p:cNvPicPr>
                        <a:picLocks noChangeAspect="1" noChangeArrowheads="1"/>
                      </p:cNvPicPr>
                      <p:nvPr/>
                    </p:nvPicPr>
                    <p:blipFill>
                      <a:blip r:embed="rId6"/>
                      <a:srcRect/>
                      <a:stretch>
                        <a:fillRect/>
                      </a:stretch>
                    </p:blipFill>
                    <p:spPr bwMode="auto">
                      <a:xfrm>
                        <a:off x="7292975" y="1779588"/>
                        <a:ext cx="272415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613636671"/>
              </p:ext>
            </p:extLst>
          </p:nvPr>
        </p:nvGraphicFramePr>
        <p:xfrm>
          <a:off x="6850063" y="4508500"/>
          <a:ext cx="4824412" cy="579438"/>
        </p:xfrm>
        <a:graphic>
          <a:graphicData uri="http://schemas.openxmlformats.org/presentationml/2006/ole">
            <mc:AlternateContent xmlns:mc="http://schemas.openxmlformats.org/markup-compatibility/2006">
              <mc:Choice xmlns:v="urn:schemas-microsoft-com:vml" Requires="v">
                <p:oleObj name="Equation" r:id="rId7" imgW="1866600" imgH="228600" progId="Equation.3">
                  <p:embed/>
                </p:oleObj>
              </mc:Choice>
              <mc:Fallback>
                <p:oleObj name="Equation" r:id="rId7" imgW="1866600" imgH="228600" progId="Equation.3">
                  <p:embed/>
                  <p:pic>
                    <p:nvPicPr>
                      <p:cNvPr id="0" name=""/>
                      <p:cNvPicPr>
                        <a:picLocks noChangeAspect="1" noChangeArrowheads="1"/>
                      </p:cNvPicPr>
                      <p:nvPr/>
                    </p:nvPicPr>
                    <p:blipFill>
                      <a:blip r:embed="rId8"/>
                      <a:srcRect/>
                      <a:stretch>
                        <a:fillRect/>
                      </a:stretch>
                    </p:blipFill>
                    <p:spPr bwMode="auto">
                      <a:xfrm>
                        <a:off x="6850063" y="4508500"/>
                        <a:ext cx="4824412"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Arrow Connector 7"/>
          <p:cNvCxnSpPr>
            <a:endCxn id="4" idx="1"/>
          </p:cNvCxnSpPr>
          <p:nvPr/>
        </p:nvCxnSpPr>
        <p:spPr>
          <a:xfrm>
            <a:off x="2623555" y="868638"/>
            <a:ext cx="5174661" cy="106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3466531" y="1320842"/>
            <a:ext cx="3777232" cy="68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531393" y="338471"/>
            <a:ext cx="2634054"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sample mean is</a:t>
            </a:r>
          </a:p>
        </p:txBody>
      </p:sp>
      <p:sp>
        <p:nvSpPr>
          <p:cNvPr id="14" name="TextBox 13"/>
          <p:cNvSpPr txBox="1"/>
          <p:nvPr/>
        </p:nvSpPr>
        <p:spPr>
          <a:xfrm>
            <a:off x="6531393" y="1320842"/>
            <a:ext cx="4230645"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sample standard deviation is</a:t>
            </a:r>
          </a:p>
        </p:txBody>
      </p:sp>
      <p:sp>
        <p:nvSpPr>
          <p:cNvPr id="15" name="TextBox 14"/>
          <p:cNvSpPr txBox="1"/>
          <p:nvPr/>
        </p:nvSpPr>
        <p:spPr>
          <a:xfrm>
            <a:off x="7814283" y="4094962"/>
            <a:ext cx="3009157"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sample variance is</a:t>
            </a:r>
          </a:p>
        </p:txBody>
      </p:sp>
      <p:cxnSp>
        <p:nvCxnSpPr>
          <p:cNvPr id="19" name="Straight Arrow Connector 18"/>
          <p:cNvCxnSpPr>
            <a:endCxn id="15" idx="0"/>
          </p:cNvCxnSpPr>
          <p:nvPr/>
        </p:nvCxnSpPr>
        <p:spPr>
          <a:xfrm>
            <a:off x="9307773" y="2399522"/>
            <a:ext cx="11089" cy="1695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5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2" cstate="print">
            <a:extLst>
              <a:ext uri="{28A0092B-C50C-407E-A947-70E740481C1C}">
                <a14:useLocalDpi xmlns:a14="http://schemas.microsoft.com/office/drawing/2010/main" val="0"/>
              </a:ext>
            </a:extLst>
          </a:blip>
          <a:srcRect/>
          <a:stretch/>
        </p:blipFill>
        <p:spPr>
          <a:xfrm>
            <a:off x="1569583" y="0"/>
            <a:ext cx="3858768" cy="6858000"/>
          </a:xfrm>
          <a:prstGeom prst="rect">
            <a:avLst/>
          </a:prstGeom>
        </p:spPr>
      </p:pic>
      <mc:AlternateContent xmlns:mc="http://schemas.openxmlformats.org/markup-compatibility/2006">
        <mc:Choice xmlns:a14="http://schemas.microsoft.com/office/drawing/2010/main" Requires="a14">
          <p:sp>
            <p:nvSpPr>
              <p:cNvPr id="5" name="Object 2"/>
              <p:cNvSpPr txBox="1"/>
              <p:nvPr/>
            </p:nvSpPr>
            <p:spPr bwMode="auto">
              <a:xfrm>
                <a:off x="7292975" y="1779588"/>
                <a:ext cx="2724150" cy="4508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b="0" i="1" smtClean="0">
                          <a:solidFill>
                            <a:srgbClr val="000000"/>
                          </a:solidFill>
                          <a:latin typeface="Cambria Math" panose="02040503050406030204" pitchFamily="18" charset="0"/>
                        </a:rPr>
                        <m:t>𝑀</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2.5</m:t>
                      </m:r>
                    </m:oMath>
                  </m:oMathPara>
                </a14:m>
                <a:endParaRPr lang="en-US" sz="2800" dirty="0"/>
              </a:p>
            </p:txBody>
          </p:sp>
        </mc:Choice>
        <mc:Fallback>
          <p:sp>
            <p:nvSpPr>
              <p:cNvPr id="5" name="Object 2"/>
              <p:cNvSpPr txBox="1">
                <a:spLocks noRot="1" noChangeAspect="1" noMove="1" noResize="1" noEditPoints="1" noAdjustHandles="1" noChangeArrowheads="1" noChangeShapeType="1" noTextEdit="1"/>
              </p:cNvSpPr>
              <p:nvPr/>
            </p:nvSpPr>
            <p:spPr bwMode="auto">
              <a:xfrm>
                <a:off x="7292975" y="1779588"/>
                <a:ext cx="2724150" cy="450850"/>
              </a:xfrm>
              <a:prstGeom prst="rect">
                <a:avLst/>
              </a:prstGeom>
              <a:blipFill>
                <a:blip r:embed="rId3"/>
                <a:stretch>
                  <a:fillRect/>
                </a:stretch>
              </a:blipFill>
            </p:spPr>
            <p:txBody>
              <a:bodyPr/>
              <a:lstStyle/>
              <a:p>
                <a:r>
                  <a:rPr lang="en-US">
                    <a:noFill/>
                  </a:rPr>
                  <a:t> </a:t>
                </a:r>
              </a:p>
            </p:txBody>
          </p:sp>
        </mc:Fallback>
      </mc:AlternateContent>
      <p:cxnSp>
        <p:nvCxnSpPr>
          <p:cNvPr id="11" name="Straight Arrow Connector 10"/>
          <p:cNvCxnSpPr>
            <a:cxnSpLocks/>
          </p:cNvCxnSpPr>
          <p:nvPr/>
        </p:nvCxnSpPr>
        <p:spPr>
          <a:xfrm>
            <a:off x="2987040" y="2005013"/>
            <a:ext cx="42567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531393" y="1320842"/>
            <a:ext cx="1925527"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The median is</a:t>
            </a:r>
          </a:p>
        </p:txBody>
      </p:sp>
    </p:spTree>
    <p:extLst>
      <p:ext uri="{BB962C8B-B14F-4D97-AF65-F5344CB8AC3E}">
        <p14:creationId xmlns:p14="http://schemas.microsoft.com/office/powerpoint/2010/main" val="229751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357120"/>
            <a:ext cx="8763000" cy="707886"/>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chemeClr val="tx1">
                    <a:lumMod val="75000"/>
                    <a:lumOff val="25000"/>
                  </a:schemeClr>
                </a:solidFill>
                <a:effectLst>
                  <a:outerShdw blurRad="60007" dist="310007" dir="7680000" sy="30000" kx="1300200" algn="ctr" rotWithShape="0">
                    <a:prstClr val="black">
                      <a:alpha val="32000"/>
                    </a:prstClr>
                  </a:outerShdw>
                </a:effectLst>
                <a:latin typeface="Times New Roman" pitchFamily="18" charset="0"/>
                <a:cs typeface="Times New Roman" pitchFamily="18" charset="0"/>
              </a:rPr>
              <a:t>3.4 Measures of position and outliers</a:t>
            </a:r>
          </a:p>
        </p:txBody>
      </p:sp>
      <p:sp>
        <p:nvSpPr>
          <p:cNvPr id="21" name="TextBox 25"/>
          <p:cNvSpPr txBox="1"/>
          <p:nvPr/>
        </p:nvSpPr>
        <p:spPr>
          <a:xfrm>
            <a:off x="3280570" y="2755946"/>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L</a:t>
            </a:r>
          </a:p>
        </p:txBody>
      </p:sp>
      <p:sp>
        <p:nvSpPr>
          <p:cNvPr id="22" name="TextBox 26"/>
          <p:cNvSpPr txBox="1"/>
          <p:nvPr/>
        </p:nvSpPr>
        <p:spPr>
          <a:xfrm>
            <a:off x="4410076" y="2738374"/>
            <a:ext cx="681362"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1</a:t>
            </a:r>
          </a:p>
        </p:txBody>
      </p:sp>
      <p:sp>
        <p:nvSpPr>
          <p:cNvPr id="23" name="TextBox 35"/>
          <p:cNvSpPr txBox="1"/>
          <p:nvPr/>
        </p:nvSpPr>
        <p:spPr>
          <a:xfrm>
            <a:off x="8034977" y="2744682"/>
            <a:ext cx="2571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H</a:t>
            </a:r>
          </a:p>
        </p:txBody>
      </p:sp>
      <p:cxnSp>
        <p:nvCxnSpPr>
          <p:cNvPr id="24" name="Straight Arrow Connector 23"/>
          <p:cNvCxnSpPr/>
          <p:nvPr/>
        </p:nvCxnSpPr>
        <p:spPr>
          <a:xfrm>
            <a:off x="3390900" y="3952808"/>
            <a:ext cx="2438400" cy="476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42"/>
          <p:cNvSpPr txBox="1"/>
          <p:nvPr/>
        </p:nvSpPr>
        <p:spPr>
          <a:xfrm>
            <a:off x="3743325" y="3157475"/>
            <a:ext cx="865983" cy="4095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b="1" dirty="0">
                <a:solidFill>
                  <a:srgbClr val="002060"/>
                </a:solidFill>
                <a:latin typeface="Arial Math"/>
                <a:cs typeface="Times New Roman" pitchFamily="18" charset="0"/>
              </a:rPr>
              <a:t>25%</a:t>
            </a:r>
          </a:p>
        </p:txBody>
      </p:sp>
      <p:sp>
        <p:nvSpPr>
          <p:cNvPr id="26" name="TextBox 49"/>
          <p:cNvSpPr txBox="1"/>
          <p:nvPr/>
        </p:nvSpPr>
        <p:spPr>
          <a:xfrm>
            <a:off x="5290766" y="2702652"/>
            <a:ext cx="1134219"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FF0000"/>
                </a:solidFill>
                <a:latin typeface="Arial Math"/>
                <a:cs typeface="Times New Roman" pitchFamily="18" charset="0"/>
              </a:rPr>
              <a:t>Q</a:t>
            </a:r>
            <a:r>
              <a:rPr lang="en-US" sz="2400" baseline="-25000" dirty="0">
                <a:solidFill>
                  <a:srgbClr val="FF0000"/>
                </a:solidFill>
                <a:latin typeface="Arial Math"/>
                <a:cs typeface="Times New Roman" pitchFamily="18" charset="0"/>
              </a:rPr>
              <a:t>2</a:t>
            </a:r>
            <a:r>
              <a:rPr lang="en-US" sz="2400" dirty="0">
                <a:solidFill>
                  <a:srgbClr val="FF0000"/>
                </a:solidFill>
                <a:latin typeface="Arial Math"/>
                <a:cs typeface="Times New Roman" pitchFamily="18" charset="0"/>
              </a:rPr>
              <a:t>= M</a:t>
            </a:r>
          </a:p>
        </p:txBody>
      </p:sp>
      <p:sp>
        <p:nvSpPr>
          <p:cNvPr id="27" name="TextBox 50"/>
          <p:cNvSpPr txBox="1"/>
          <p:nvPr/>
        </p:nvSpPr>
        <p:spPr>
          <a:xfrm>
            <a:off x="6867525" y="2714029"/>
            <a:ext cx="581025"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FFC000"/>
                </a:solidFill>
                <a:latin typeface="Arial Math"/>
                <a:cs typeface="Times New Roman" pitchFamily="18" charset="0"/>
              </a:rPr>
              <a:t>Q</a:t>
            </a:r>
            <a:r>
              <a:rPr lang="en-US" sz="2400" baseline="-25000" dirty="0">
                <a:solidFill>
                  <a:srgbClr val="FFC000"/>
                </a:solidFill>
                <a:latin typeface="Arial Math"/>
                <a:cs typeface="Times New Roman" pitchFamily="18" charset="0"/>
              </a:rPr>
              <a:t>3</a:t>
            </a:r>
          </a:p>
        </p:txBody>
      </p:sp>
      <p:cxnSp>
        <p:nvCxnSpPr>
          <p:cNvPr id="28" name="Straight Arrow Connector 27"/>
          <p:cNvCxnSpPr/>
          <p:nvPr/>
        </p:nvCxnSpPr>
        <p:spPr>
          <a:xfrm>
            <a:off x="3400426" y="3557520"/>
            <a:ext cx="1228725" cy="1588"/>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38676" y="3557520"/>
            <a:ext cx="3657600" cy="8997"/>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829300" y="3952808"/>
            <a:ext cx="2438400" cy="476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390900" y="4519546"/>
            <a:ext cx="3695700" cy="19050"/>
          </a:xfrm>
          <a:prstGeom prst="straightConnector1">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086601" y="4524308"/>
            <a:ext cx="1209675" cy="4762"/>
          </a:xfrm>
          <a:prstGeom prst="straightConnector1">
            <a:avLst/>
          </a:prstGeom>
          <a:ln w="285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67"/>
          <p:cNvSpPr txBox="1"/>
          <p:nvPr/>
        </p:nvSpPr>
        <p:spPr>
          <a:xfrm>
            <a:off x="6661458" y="3181282"/>
            <a:ext cx="964583" cy="30374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b="1" dirty="0">
                <a:solidFill>
                  <a:srgbClr val="002060"/>
                </a:solidFill>
                <a:latin typeface="Arial Math"/>
                <a:cs typeface="Times New Roman" pitchFamily="18" charset="0"/>
              </a:rPr>
              <a:t>75%</a:t>
            </a:r>
          </a:p>
        </p:txBody>
      </p:sp>
      <p:sp>
        <p:nvSpPr>
          <p:cNvPr id="34" name="TextBox 68"/>
          <p:cNvSpPr txBox="1"/>
          <p:nvPr/>
        </p:nvSpPr>
        <p:spPr>
          <a:xfrm>
            <a:off x="4381501" y="3566518"/>
            <a:ext cx="909265" cy="4577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a:solidFill>
                  <a:srgbClr val="FF0000"/>
                </a:solidFill>
                <a:latin typeface="Arial Math"/>
                <a:cs typeface="Times New Roman" pitchFamily="18" charset="0"/>
              </a:rPr>
              <a:t>50%</a:t>
            </a:r>
            <a:endParaRPr lang="en-US" sz="2400" baseline="-25000">
              <a:solidFill>
                <a:srgbClr val="FF0000"/>
              </a:solidFill>
              <a:latin typeface="Arial Math"/>
              <a:cs typeface="Times New Roman" pitchFamily="18" charset="0"/>
            </a:endParaRPr>
          </a:p>
        </p:txBody>
      </p:sp>
      <p:sp>
        <p:nvSpPr>
          <p:cNvPr id="35" name="TextBox 69"/>
          <p:cNvSpPr txBox="1"/>
          <p:nvPr/>
        </p:nvSpPr>
        <p:spPr>
          <a:xfrm>
            <a:off x="6819901" y="3566518"/>
            <a:ext cx="1068505" cy="4577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FF0000"/>
                </a:solidFill>
                <a:latin typeface="Arial Math"/>
                <a:cs typeface="Times New Roman" pitchFamily="18" charset="0"/>
              </a:rPr>
              <a:t>50%</a:t>
            </a:r>
            <a:endParaRPr lang="en-US" sz="2400" baseline="-25000" dirty="0">
              <a:solidFill>
                <a:srgbClr val="FF0000"/>
              </a:solidFill>
              <a:latin typeface="Arial Math"/>
              <a:cs typeface="Times New Roman" pitchFamily="18" charset="0"/>
            </a:endParaRPr>
          </a:p>
        </p:txBody>
      </p:sp>
      <p:sp>
        <p:nvSpPr>
          <p:cNvPr id="36" name="TextBox 70"/>
          <p:cNvSpPr txBox="1"/>
          <p:nvPr/>
        </p:nvSpPr>
        <p:spPr>
          <a:xfrm>
            <a:off x="7344414" y="4105208"/>
            <a:ext cx="819150" cy="4191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b="1" dirty="0">
                <a:solidFill>
                  <a:srgbClr val="FFC000"/>
                </a:solidFill>
                <a:latin typeface="Arial Math"/>
                <a:cs typeface="Times New Roman" pitchFamily="18" charset="0"/>
              </a:rPr>
              <a:t>25%</a:t>
            </a:r>
          </a:p>
        </p:txBody>
      </p:sp>
      <p:sp>
        <p:nvSpPr>
          <p:cNvPr id="37" name="TextBox 71"/>
          <p:cNvSpPr txBox="1"/>
          <p:nvPr/>
        </p:nvSpPr>
        <p:spPr>
          <a:xfrm>
            <a:off x="5029200" y="4119496"/>
            <a:ext cx="1005669" cy="3333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b="1" dirty="0">
                <a:solidFill>
                  <a:srgbClr val="FFC000"/>
                </a:solidFill>
                <a:latin typeface="Arial Math"/>
                <a:cs typeface="Times New Roman" pitchFamily="18" charset="0"/>
              </a:rPr>
              <a:t>75%</a:t>
            </a:r>
          </a:p>
        </p:txBody>
      </p:sp>
      <p:grpSp>
        <p:nvGrpSpPr>
          <p:cNvPr id="48" name="Group 47"/>
          <p:cNvGrpSpPr/>
          <p:nvPr/>
        </p:nvGrpSpPr>
        <p:grpSpPr>
          <a:xfrm>
            <a:off x="3400426" y="3138423"/>
            <a:ext cx="4886371" cy="124617"/>
            <a:chOff x="1876425" y="2933702"/>
            <a:chExt cx="4886371" cy="124617"/>
          </a:xfrm>
        </p:grpSpPr>
        <p:cxnSp>
          <p:nvCxnSpPr>
            <p:cNvPr id="38" name="Straight Connector 37"/>
            <p:cNvCxnSpPr/>
            <p:nvPr/>
          </p:nvCxnSpPr>
          <p:spPr>
            <a:xfrm>
              <a:off x="1876425" y="2990850"/>
              <a:ext cx="4886325" cy="9525"/>
            </a:xfrm>
            <a:prstGeom prst="line">
              <a:avLst/>
            </a:prstGeom>
            <a:ln w="28575">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832794" y="2986066"/>
              <a:ext cx="105565" cy="83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3042469" y="2995591"/>
              <a:ext cx="105565" cy="83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4271194" y="2995592"/>
              <a:ext cx="105565" cy="83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490394" y="3005118"/>
              <a:ext cx="105565" cy="83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709594" y="2995593"/>
              <a:ext cx="105565" cy="83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1339043" y="4856625"/>
            <a:ext cx="5528482"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Five number summary is made up from </a:t>
            </a:r>
          </a:p>
        </p:txBody>
      </p:sp>
      <p:sp>
        <p:nvSpPr>
          <p:cNvPr id="46" name="TextBox 25"/>
          <p:cNvSpPr txBox="1"/>
          <p:nvPr/>
        </p:nvSpPr>
        <p:spPr>
          <a:xfrm>
            <a:off x="5546536" y="5482099"/>
            <a:ext cx="3223002" cy="6342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L </a:t>
            </a:r>
            <a:r>
              <a:rPr lang="en-US" sz="2400" dirty="0">
                <a:solidFill>
                  <a:srgbClr val="002060"/>
                </a:solidFill>
                <a:latin typeface="Arial Math"/>
                <a:cs typeface="Times New Roman" pitchFamily="18" charset="0"/>
              </a:rPr>
              <a:t>, Q</a:t>
            </a:r>
            <a:r>
              <a:rPr lang="en-US" sz="2400" baseline="-25000" dirty="0">
                <a:solidFill>
                  <a:srgbClr val="002060"/>
                </a:solidFill>
                <a:latin typeface="Arial Math"/>
                <a:cs typeface="Times New Roman" pitchFamily="18" charset="0"/>
              </a:rPr>
              <a:t>1 </a:t>
            </a:r>
            <a:r>
              <a:rPr lang="en-US" sz="2400" dirty="0">
                <a:latin typeface="Arial Math"/>
                <a:cs typeface="Times New Roman" pitchFamily="18" charset="0"/>
              </a:rPr>
              <a:t>, </a:t>
            </a:r>
            <a:r>
              <a:rPr lang="en-US" sz="2400" dirty="0">
                <a:solidFill>
                  <a:srgbClr val="FF0000"/>
                </a:solidFill>
                <a:latin typeface="Arial Math"/>
                <a:cs typeface="Times New Roman" pitchFamily="18" charset="0"/>
              </a:rPr>
              <a:t>Q</a:t>
            </a:r>
            <a:r>
              <a:rPr lang="en-US" sz="2400" baseline="-25000" dirty="0">
                <a:solidFill>
                  <a:srgbClr val="FF0000"/>
                </a:solidFill>
                <a:latin typeface="Arial Math"/>
                <a:cs typeface="Times New Roman" pitchFamily="18" charset="0"/>
              </a:rPr>
              <a:t>2 </a:t>
            </a:r>
            <a:r>
              <a:rPr lang="en-US" sz="2400" dirty="0">
                <a:latin typeface="Arial Math"/>
                <a:cs typeface="Times New Roman" pitchFamily="18" charset="0"/>
              </a:rPr>
              <a:t>, </a:t>
            </a:r>
            <a:r>
              <a:rPr lang="en-US" sz="2400" dirty="0">
                <a:solidFill>
                  <a:srgbClr val="FFC000"/>
                </a:solidFill>
                <a:latin typeface="Arial Math"/>
                <a:cs typeface="Times New Roman" pitchFamily="18" charset="0"/>
              </a:rPr>
              <a:t>Q</a:t>
            </a:r>
            <a:r>
              <a:rPr lang="en-US" sz="2400" baseline="-25000" dirty="0">
                <a:solidFill>
                  <a:srgbClr val="FFC000"/>
                </a:solidFill>
                <a:latin typeface="Arial Math"/>
                <a:cs typeface="Times New Roman" pitchFamily="18" charset="0"/>
              </a:rPr>
              <a:t>3</a:t>
            </a:r>
            <a:r>
              <a:rPr lang="en-US" sz="2400" baseline="-25000" dirty="0">
                <a:solidFill>
                  <a:srgbClr val="002060"/>
                </a:solidFill>
                <a:latin typeface="Arial Math"/>
                <a:cs typeface="Times New Roman" pitchFamily="18" charset="0"/>
              </a:rPr>
              <a:t> </a:t>
            </a:r>
            <a:r>
              <a:rPr lang="en-US" sz="2400" dirty="0">
                <a:latin typeface="Arial Math"/>
                <a:cs typeface="Times New Roman" pitchFamily="18" charset="0"/>
              </a:rPr>
              <a:t>, H</a:t>
            </a:r>
          </a:p>
        </p:txBody>
      </p:sp>
      <p:sp>
        <p:nvSpPr>
          <p:cNvPr id="47" name="TextBox 25"/>
          <p:cNvSpPr txBox="1"/>
          <p:nvPr/>
        </p:nvSpPr>
        <p:spPr>
          <a:xfrm>
            <a:off x="1752600" y="1271520"/>
            <a:ext cx="9424916" cy="9144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Measures of position describe the relative position of a certain data value within the entire set of data.</a:t>
            </a:r>
          </a:p>
        </p:txBody>
      </p:sp>
      <p:sp>
        <p:nvSpPr>
          <p:cNvPr id="3" name="TextBox 2"/>
          <p:cNvSpPr txBox="1"/>
          <p:nvPr/>
        </p:nvSpPr>
        <p:spPr>
          <a:xfrm>
            <a:off x="5336224" y="2188896"/>
            <a:ext cx="1026243"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Median</a:t>
            </a:r>
          </a:p>
        </p:txBody>
      </p:sp>
      <p:sp>
        <p:nvSpPr>
          <p:cNvPr id="44" name="TextBox 43"/>
          <p:cNvSpPr txBox="1"/>
          <p:nvPr/>
        </p:nvSpPr>
        <p:spPr>
          <a:xfrm>
            <a:off x="3925196" y="2357341"/>
            <a:ext cx="1372492" cy="400110"/>
          </a:xfrm>
          <a:prstGeom prst="rect">
            <a:avLst/>
          </a:prstGeom>
          <a:noFill/>
        </p:spPr>
        <p:txBody>
          <a:bodyPr wrap="none" rtlCol="0">
            <a:spAutoFit/>
          </a:bodyPr>
          <a:lstStyle/>
          <a:p>
            <a:r>
              <a:rPr lang="en-US" sz="2000" dirty="0">
                <a:solidFill>
                  <a:srgbClr val="002060"/>
                </a:solidFill>
                <a:latin typeface="Arial" panose="020B0604020202020204" pitchFamily="34" charset="0"/>
                <a:cs typeface="Arial" panose="020B0604020202020204" pitchFamily="34" charset="0"/>
              </a:rPr>
              <a:t>1</a:t>
            </a:r>
            <a:r>
              <a:rPr lang="en-US" sz="2000" baseline="30000" dirty="0">
                <a:solidFill>
                  <a:srgbClr val="002060"/>
                </a:solidFill>
                <a:latin typeface="Arial" panose="020B0604020202020204" pitchFamily="34" charset="0"/>
                <a:cs typeface="Arial" panose="020B0604020202020204" pitchFamily="34" charset="0"/>
              </a:rPr>
              <a:t>st</a:t>
            </a:r>
            <a:r>
              <a:rPr lang="en-US" sz="2000" dirty="0">
                <a:solidFill>
                  <a:srgbClr val="002060"/>
                </a:solidFill>
                <a:latin typeface="Arial" panose="020B0604020202020204" pitchFamily="34" charset="0"/>
                <a:cs typeface="Arial" panose="020B0604020202020204" pitchFamily="34" charset="0"/>
              </a:rPr>
              <a:t> quartile</a:t>
            </a:r>
          </a:p>
        </p:txBody>
      </p:sp>
      <p:sp>
        <p:nvSpPr>
          <p:cNvPr id="49" name="TextBox 48"/>
          <p:cNvSpPr txBox="1"/>
          <p:nvPr/>
        </p:nvSpPr>
        <p:spPr>
          <a:xfrm>
            <a:off x="6521358" y="2352048"/>
            <a:ext cx="1391728" cy="400110"/>
          </a:xfrm>
          <a:prstGeom prst="rect">
            <a:avLst/>
          </a:prstGeom>
          <a:noFill/>
        </p:spPr>
        <p:txBody>
          <a:bodyPr wrap="none" rtlCol="0">
            <a:spAutoFit/>
          </a:bodyPr>
          <a:lstStyle/>
          <a:p>
            <a:r>
              <a:rPr lang="en-US" sz="2000" dirty="0">
                <a:solidFill>
                  <a:srgbClr val="FFC000"/>
                </a:solidFill>
                <a:latin typeface="Arial" panose="020B0604020202020204" pitchFamily="34" charset="0"/>
                <a:cs typeface="Arial" panose="020B0604020202020204" pitchFamily="34" charset="0"/>
              </a:rPr>
              <a:t>3</a:t>
            </a:r>
            <a:r>
              <a:rPr lang="en-US" sz="2000" baseline="30000" dirty="0">
                <a:solidFill>
                  <a:srgbClr val="FFC000"/>
                </a:solidFill>
                <a:latin typeface="Arial" panose="020B0604020202020204" pitchFamily="34" charset="0"/>
                <a:cs typeface="Arial" panose="020B0604020202020204" pitchFamily="34" charset="0"/>
              </a:rPr>
              <a:t>rd</a:t>
            </a:r>
            <a:r>
              <a:rPr lang="en-US" sz="2000" dirty="0">
                <a:solidFill>
                  <a:srgbClr val="FFC000"/>
                </a:solidFill>
                <a:latin typeface="Arial" panose="020B0604020202020204" pitchFamily="34" charset="0"/>
                <a:cs typeface="Arial" panose="020B0604020202020204" pitchFamily="34" charset="0"/>
              </a:rPr>
              <a:t> quartile</a:t>
            </a:r>
          </a:p>
        </p:txBody>
      </p:sp>
      <p:sp>
        <p:nvSpPr>
          <p:cNvPr id="50" name="TextBox 49"/>
          <p:cNvSpPr txBox="1"/>
          <p:nvPr/>
        </p:nvSpPr>
        <p:spPr>
          <a:xfrm>
            <a:off x="1086735" y="6149792"/>
            <a:ext cx="5856106" cy="461665"/>
          </a:xfrm>
          <a:prstGeom prst="rect">
            <a:avLst/>
          </a:prstGeom>
          <a:noFill/>
        </p:spPr>
        <p:txBody>
          <a:bodyPr wrap="square" rtlCol="0">
            <a:spAutoFit/>
          </a:bodyPr>
          <a:lstStyle/>
          <a:p>
            <a:pPr algn="ctr"/>
            <a:r>
              <a:rPr lang="en-US" sz="2400" dirty="0">
                <a:latin typeface="Arial Math"/>
                <a:cs typeface="Times New Roman" pitchFamily="18" charset="0"/>
              </a:rPr>
              <a:t>The inter-quartile range IQR = </a:t>
            </a:r>
            <a:r>
              <a:rPr lang="en-US" sz="2400" dirty="0">
                <a:solidFill>
                  <a:srgbClr val="FFC000"/>
                </a:solidFill>
                <a:latin typeface="Arial Math"/>
                <a:cs typeface="Times New Roman" pitchFamily="18" charset="0"/>
              </a:rPr>
              <a:t>Q</a:t>
            </a:r>
            <a:r>
              <a:rPr lang="en-US" sz="2400" baseline="-25000" dirty="0">
                <a:solidFill>
                  <a:srgbClr val="FFC000"/>
                </a:solidFill>
                <a:latin typeface="Arial Math"/>
                <a:cs typeface="Times New Roman" pitchFamily="18" charset="0"/>
              </a:rPr>
              <a:t>3</a:t>
            </a:r>
            <a:r>
              <a:rPr lang="en-US" sz="2400" dirty="0">
                <a:latin typeface="Arial Math"/>
                <a:cs typeface="Times New Roman" pitchFamily="18" charset="0"/>
              </a:rPr>
              <a:t> </a:t>
            </a:r>
            <a:r>
              <a:rPr lang="en-US" sz="2400" dirty="0">
                <a:solidFill>
                  <a:srgbClr val="002060"/>
                </a:solidFill>
                <a:latin typeface="Arial Math"/>
                <a:cs typeface="Times New Roman" pitchFamily="18" charset="0"/>
              </a:rPr>
              <a:t>– Q</a:t>
            </a:r>
            <a:r>
              <a:rPr lang="en-US" sz="2400" baseline="-25000" dirty="0">
                <a:solidFill>
                  <a:srgbClr val="002060"/>
                </a:solidFill>
                <a:latin typeface="Arial Math"/>
                <a:cs typeface="Times New Roman" pitchFamily="18" charset="0"/>
              </a:rPr>
              <a:t>1</a:t>
            </a:r>
            <a:endParaRPr lang="en-US" sz="2400" dirty="0">
              <a:solidFill>
                <a:srgbClr val="002060"/>
              </a:solidFill>
              <a:latin typeface="Arial Math"/>
              <a:cs typeface="Times New Roman" pitchFamily="18" charset="0"/>
            </a:endParaRPr>
          </a:p>
        </p:txBody>
      </p:sp>
      <p:pic>
        <p:nvPicPr>
          <p:cNvPr id="51" name="Picture 50"/>
          <p:cNvPicPr>
            <a:picLocks noChangeAspect="1"/>
          </p:cNvPicPr>
          <p:nvPr/>
        </p:nvPicPr>
        <p:blipFill rotWithShape="1">
          <a:blip r:embed="rId2"/>
          <a:srcRect l="4749" t="9548" r="6122"/>
          <a:stretch/>
        </p:blipFill>
        <p:spPr>
          <a:xfrm>
            <a:off x="8769538" y="4686791"/>
            <a:ext cx="3172721" cy="2171209"/>
          </a:xfrm>
          <a:prstGeom prst="rect">
            <a:avLst/>
          </a:prstGeom>
        </p:spPr>
      </p:pic>
      <p:sp>
        <p:nvSpPr>
          <p:cNvPr id="52" name="TextBox 25"/>
          <p:cNvSpPr txBox="1"/>
          <p:nvPr/>
        </p:nvSpPr>
        <p:spPr>
          <a:xfrm>
            <a:off x="9257871" y="4222380"/>
            <a:ext cx="3223002" cy="6342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L </a:t>
            </a:r>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1 </a:t>
            </a:r>
            <a:r>
              <a:rPr lang="en-US" sz="2400" dirty="0">
                <a:latin typeface="Arial Math"/>
                <a:cs typeface="Times New Roman" pitchFamily="18" charset="0"/>
              </a:rPr>
              <a:t>,</a:t>
            </a:r>
            <a:r>
              <a:rPr lang="en-US" sz="2400" dirty="0">
                <a:solidFill>
                  <a:srgbClr val="FF0000"/>
                </a:solidFill>
                <a:latin typeface="Arial Math"/>
                <a:cs typeface="Times New Roman" pitchFamily="18" charset="0"/>
              </a:rPr>
              <a:t>Q</a:t>
            </a:r>
            <a:r>
              <a:rPr lang="en-US" sz="2400" baseline="-25000" dirty="0">
                <a:solidFill>
                  <a:srgbClr val="FF0000"/>
                </a:solidFill>
                <a:latin typeface="Arial Math"/>
                <a:cs typeface="Times New Roman" pitchFamily="18" charset="0"/>
              </a:rPr>
              <a:t>2 </a:t>
            </a:r>
            <a:r>
              <a:rPr lang="en-US" sz="2400" dirty="0">
                <a:latin typeface="Arial Math"/>
                <a:cs typeface="Times New Roman" pitchFamily="18" charset="0"/>
              </a:rPr>
              <a:t>,</a:t>
            </a:r>
            <a:r>
              <a:rPr lang="en-US" sz="2400" dirty="0">
                <a:solidFill>
                  <a:srgbClr val="FFC000"/>
                </a:solidFill>
                <a:latin typeface="Arial Math"/>
                <a:cs typeface="Times New Roman" pitchFamily="18" charset="0"/>
              </a:rPr>
              <a:t>Q</a:t>
            </a:r>
            <a:r>
              <a:rPr lang="en-US" sz="2400" baseline="-25000" dirty="0">
                <a:solidFill>
                  <a:srgbClr val="FFC000"/>
                </a:solidFill>
                <a:latin typeface="Arial Math"/>
                <a:cs typeface="Times New Roman" pitchFamily="18" charset="0"/>
              </a:rPr>
              <a:t>3</a:t>
            </a:r>
            <a:r>
              <a:rPr lang="en-US" sz="2400" dirty="0">
                <a:latin typeface="Arial Math"/>
                <a:cs typeface="Times New Roman" pitchFamily="18" charset="0"/>
              </a:rPr>
              <a:t>, H</a:t>
            </a:r>
          </a:p>
        </p:txBody>
      </p:sp>
    </p:spTree>
    <p:extLst>
      <p:ext uri="{BB962C8B-B14F-4D97-AF65-F5344CB8AC3E}">
        <p14:creationId xmlns:p14="http://schemas.microsoft.com/office/powerpoint/2010/main" val="58714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ox(i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up)">
                                      <p:cBhvr>
                                        <p:cTn id="12" dur="500"/>
                                        <p:tgtEl>
                                          <p:spTgt spid="4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edge">
                                      <p:cBhvr>
                                        <p:cTn id="23" dur="2000"/>
                                        <p:tgtEl>
                                          <p:spTgt spid="24"/>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edge">
                                      <p:cBhvr>
                                        <p:cTn id="26" dur="2000"/>
                                        <p:tgtEl>
                                          <p:spTgt spid="34"/>
                                        </p:tgtEl>
                                      </p:cBhvr>
                                    </p:animEffect>
                                  </p:childTnLst>
                                </p:cTn>
                              </p:par>
                              <p:par>
                                <p:cTn id="27" presetID="2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edge">
                                      <p:cBhvr>
                                        <p:cTn id="29" dur="2000"/>
                                        <p:tgtEl>
                                          <p:spTgt spid="30"/>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edge">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par>
                          <p:cTn id="37" fill="hold">
                            <p:stCondLst>
                              <p:cond delay="0"/>
                            </p:stCondLst>
                            <p:childTnLst>
                              <p:par>
                                <p:cTn id="38" presetID="4" presetClass="entr" presetSubtype="16"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ox(in)">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edge">
                                      <p:cBhvr>
                                        <p:cTn id="45" dur="2000"/>
                                        <p:tgtEl>
                                          <p:spTgt spid="28"/>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edge">
                                      <p:cBhvr>
                                        <p:cTn id="48" dur="2000"/>
                                        <p:tgtEl>
                                          <p:spTgt spid="25"/>
                                        </p:tgtEl>
                                      </p:cBhvr>
                                    </p:animEffect>
                                  </p:childTnLst>
                                </p:cTn>
                              </p:par>
                              <p:par>
                                <p:cTn id="49" presetID="2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edge">
                                      <p:cBhvr>
                                        <p:cTn id="51" dur="2000"/>
                                        <p:tgtEl>
                                          <p:spTgt spid="29"/>
                                        </p:tgtEl>
                                      </p:cBhvr>
                                    </p:animEffect>
                                  </p:childTnLst>
                                </p:cTn>
                              </p:par>
                              <p:par>
                                <p:cTn id="52" presetID="2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edge">
                                      <p:cBhvr>
                                        <p:cTn id="54" dur="2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par>
                          <p:cTn id="59" fill="hold">
                            <p:stCondLst>
                              <p:cond delay="0"/>
                            </p:stCondLst>
                            <p:childTnLst>
                              <p:par>
                                <p:cTn id="60" presetID="4" presetClass="entr" presetSubtype="16"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ox(in)">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0"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edge">
                                      <p:cBhvr>
                                        <p:cTn id="67" dur="2000"/>
                                        <p:tgtEl>
                                          <p:spTgt spid="31"/>
                                        </p:tgtEl>
                                      </p:cBhvr>
                                    </p:animEffect>
                                  </p:childTnLst>
                                </p:cTn>
                              </p:par>
                              <p:par>
                                <p:cTn id="68" presetID="2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edge">
                                      <p:cBhvr>
                                        <p:cTn id="70" dur="2000"/>
                                        <p:tgtEl>
                                          <p:spTgt spid="37"/>
                                        </p:tgtEl>
                                      </p:cBhvr>
                                    </p:animEffect>
                                  </p:childTnLst>
                                </p:cTn>
                              </p:par>
                              <p:par>
                                <p:cTn id="71" presetID="20"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edge">
                                      <p:cBhvr>
                                        <p:cTn id="73" dur="2000"/>
                                        <p:tgtEl>
                                          <p:spTgt spid="32"/>
                                        </p:tgtEl>
                                      </p:cBhvr>
                                    </p:animEffect>
                                  </p:childTnLst>
                                </p:cTn>
                              </p:par>
                              <p:par>
                                <p:cTn id="74" presetID="2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edge">
                                      <p:cBhvr>
                                        <p:cTn id="76" dur="20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childTnLst>
                          </p:cTn>
                        </p:par>
                        <p:par>
                          <p:cTn id="81" fill="hold">
                            <p:stCondLst>
                              <p:cond delay="0"/>
                            </p:stCondLst>
                            <p:childTnLst>
                              <p:par>
                                <p:cTn id="82" presetID="4"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ox(in)">
                                      <p:cBhvr>
                                        <p:cTn id="84" dur="5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wipe(up)">
                                      <p:cBhvr>
                                        <p:cTn id="89" dur="5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left)">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wipe(left)">
                                      <p:cBhvr>
                                        <p:cTn id="99" dur="500"/>
                                        <p:tgtEl>
                                          <p:spTgt spid="52"/>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5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4" presetClass="entr" presetSubtype="16"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box(in)">
                                      <p:cBhvr>
                                        <p:cTn id="10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P spid="33" grpId="0"/>
      <p:bldP spid="34" grpId="0"/>
      <p:bldP spid="35" grpId="0"/>
      <p:bldP spid="36" grpId="0"/>
      <p:bldP spid="37" grpId="0"/>
      <p:bldP spid="45" grpId="0" animBg="1"/>
      <p:bldP spid="46" grpId="0"/>
      <p:bldP spid="47" grpId="0"/>
      <p:bldP spid="3" grpId="0"/>
      <p:bldP spid="44" grpId="0"/>
      <p:bldP spid="49" grpId="0"/>
      <p:bldP spid="50" grpId="0"/>
      <p:bldP spid="5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p:cNvPicPr>
            <a:picLocks noChangeAspect="1" noChangeArrowheads="1"/>
          </p:cNvPicPr>
          <p:nvPr/>
        </p:nvPicPr>
        <p:blipFill>
          <a:blip r:embed="rId2"/>
          <a:srcRect l="3889" t="32222" r="6111" b="26889"/>
          <a:stretch>
            <a:fillRect/>
          </a:stretch>
        </p:blipFill>
        <p:spPr bwMode="auto">
          <a:xfrm>
            <a:off x="1477370" y="1625096"/>
            <a:ext cx="8915400" cy="2726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5935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609601"/>
            <a:ext cx="8763000" cy="830997"/>
          </a:xfrm>
          <a:prstGeom prst="rect">
            <a:avLst/>
          </a:prstGeom>
          <a:noFill/>
        </p:spPr>
        <p:txBody>
          <a:bodyPr wrap="square" rtlCol="0">
            <a:spAutoFit/>
          </a:bodyPr>
          <a:lstStyle/>
          <a:p>
            <a:r>
              <a:rPr lang="en-US" sz="2400" dirty="0">
                <a:latin typeface="Arial Math"/>
                <a:cs typeface="Times New Roman" pitchFamily="18" charset="0"/>
              </a:rPr>
              <a:t>Ages of five people drawn from a population are given by 3, 8, 7, 5, 5 years. Find five number summary.</a:t>
            </a:r>
          </a:p>
        </p:txBody>
      </p:sp>
      <p:sp>
        <p:nvSpPr>
          <p:cNvPr id="3" name="TextBox 2"/>
          <p:cNvSpPr txBox="1"/>
          <p:nvPr/>
        </p:nvSpPr>
        <p:spPr>
          <a:xfrm>
            <a:off x="1813719" y="166234"/>
            <a:ext cx="17526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Example</a:t>
            </a:r>
            <a:r>
              <a:rPr lang="en-US" sz="2000" dirty="0">
                <a:solidFill>
                  <a:schemeClr val="tx1"/>
                </a:solidFill>
                <a:latin typeface="Times New Roman" pitchFamily="18" charset="0"/>
                <a:cs typeface="Times New Roman" pitchFamily="18" charset="0"/>
              </a:rPr>
              <a:t> :</a:t>
            </a:r>
          </a:p>
        </p:txBody>
      </p:sp>
      <p:graphicFrame>
        <p:nvGraphicFramePr>
          <p:cNvPr id="14338" name="Object 2"/>
          <p:cNvGraphicFramePr>
            <a:graphicFrameLocks noChangeAspect="1"/>
          </p:cNvGraphicFramePr>
          <p:nvPr>
            <p:extLst>
              <p:ext uri="{D42A27DB-BD31-4B8C-83A1-F6EECF244321}">
                <p14:modId xmlns:p14="http://schemas.microsoft.com/office/powerpoint/2010/main" val="2929214526"/>
              </p:ext>
            </p:extLst>
          </p:nvPr>
        </p:nvGraphicFramePr>
        <p:xfrm>
          <a:off x="3767837" y="1508997"/>
          <a:ext cx="870506" cy="421213"/>
        </p:xfrm>
        <a:graphic>
          <a:graphicData uri="http://schemas.openxmlformats.org/presentationml/2006/ole">
            <mc:AlternateContent xmlns:mc="http://schemas.openxmlformats.org/markup-compatibility/2006">
              <mc:Choice xmlns:v="urn:schemas-microsoft-com:vml" Requires="v">
                <p:oleObj name="Equation" r:id="rId2" imgW="431640" imgH="215640" progId="Equation.3">
                  <p:embed/>
                </p:oleObj>
              </mc:Choice>
              <mc:Fallback>
                <p:oleObj name="Equation" r:id="rId2" imgW="431640" imgH="2156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37" y="1508997"/>
                        <a:ext cx="870506" cy="421213"/>
                      </a:xfrm>
                      <a:prstGeom prst="rect">
                        <a:avLst/>
                      </a:prstGeom>
                      <a:noFill/>
                    </p:spPr>
                  </p:pic>
                </p:oleObj>
              </mc:Fallback>
            </mc:AlternateContent>
          </a:graphicData>
        </a:graphic>
      </p:graphicFrame>
      <p:sp>
        <p:nvSpPr>
          <p:cNvPr id="5" name="TextBox 4"/>
          <p:cNvSpPr txBox="1"/>
          <p:nvPr/>
        </p:nvSpPr>
        <p:spPr>
          <a:xfrm>
            <a:off x="1639016" y="1976531"/>
            <a:ext cx="5848350" cy="830997"/>
          </a:xfrm>
          <a:prstGeom prst="rect">
            <a:avLst/>
          </a:prstGeom>
          <a:noFill/>
        </p:spPr>
        <p:txBody>
          <a:bodyPr wrap="square" rtlCol="0">
            <a:spAutoFit/>
          </a:bodyPr>
          <a:lstStyle/>
          <a:p>
            <a:r>
              <a:rPr lang="en-US" sz="2400" dirty="0">
                <a:latin typeface="Arial Math"/>
                <a:cs typeface="Times New Roman" pitchFamily="18" charset="0"/>
              </a:rPr>
              <a:t>Five number summary are 3, 4, 5, 7.5, 8</a:t>
            </a:r>
          </a:p>
          <a:p>
            <a:r>
              <a:rPr lang="en-US" sz="2400" dirty="0">
                <a:latin typeface="Arial Math"/>
                <a:cs typeface="Times New Roman" pitchFamily="18" charset="0"/>
              </a:rPr>
              <a:t>   </a:t>
            </a:r>
          </a:p>
        </p:txBody>
      </p:sp>
      <p:graphicFrame>
        <p:nvGraphicFramePr>
          <p:cNvPr id="14339" name="Object 3"/>
          <p:cNvGraphicFramePr>
            <a:graphicFrameLocks noChangeAspect="1"/>
          </p:cNvGraphicFramePr>
          <p:nvPr>
            <p:extLst>
              <p:ext uri="{D42A27DB-BD31-4B8C-83A1-F6EECF244321}">
                <p14:modId xmlns:p14="http://schemas.microsoft.com/office/powerpoint/2010/main" val="2812170685"/>
              </p:ext>
            </p:extLst>
          </p:nvPr>
        </p:nvGraphicFramePr>
        <p:xfrm>
          <a:off x="2707939" y="1524028"/>
          <a:ext cx="898459" cy="434738"/>
        </p:xfrm>
        <a:graphic>
          <a:graphicData uri="http://schemas.openxmlformats.org/presentationml/2006/ole">
            <mc:AlternateContent xmlns:mc="http://schemas.openxmlformats.org/markup-compatibility/2006">
              <mc:Choice xmlns:v="urn:schemas-microsoft-com:vml" Requires="v">
                <p:oleObj name="Equation" r:id="rId4" imgW="431640" imgH="215640" progId="Equation.3">
                  <p:embed/>
                </p:oleObj>
              </mc:Choice>
              <mc:Fallback>
                <p:oleObj name="Equation" r:id="rId4" imgW="43164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939" y="1524028"/>
                        <a:ext cx="898459" cy="434738"/>
                      </a:xfrm>
                      <a:prstGeom prst="rect">
                        <a:avLst/>
                      </a:prstGeom>
                      <a:noFill/>
                    </p:spPr>
                  </p:pic>
                </p:oleObj>
              </mc:Fallback>
            </mc:AlternateContent>
          </a:graphicData>
        </a:graphic>
      </p:graphicFrame>
      <p:graphicFrame>
        <p:nvGraphicFramePr>
          <p:cNvPr id="14340" name="Object 4"/>
          <p:cNvGraphicFramePr>
            <a:graphicFrameLocks noChangeAspect="1"/>
          </p:cNvGraphicFramePr>
          <p:nvPr>
            <p:extLst>
              <p:ext uri="{D42A27DB-BD31-4B8C-83A1-F6EECF244321}">
                <p14:modId xmlns:p14="http://schemas.microsoft.com/office/powerpoint/2010/main" val="2317176476"/>
              </p:ext>
            </p:extLst>
          </p:nvPr>
        </p:nvGraphicFramePr>
        <p:xfrm>
          <a:off x="1622342" y="1549210"/>
          <a:ext cx="836637" cy="406015"/>
        </p:xfrm>
        <a:graphic>
          <a:graphicData uri="http://schemas.openxmlformats.org/presentationml/2006/ole">
            <mc:AlternateContent xmlns:mc="http://schemas.openxmlformats.org/markup-compatibility/2006">
              <mc:Choice xmlns:v="urn:schemas-microsoft-com:vml" Requires="v">
                <p:oleObj name="Equation" r:id="rId6" imgW="355320" imgH="177480" progId="Equation.3">
                  <p:embed/>
                </p:oleObj>
              </mc:Choice>
              <mc:Fallback>
                <p:oleObj name="Equation" r:id="rId6" imgW="35532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2342" y="1549210"/>
                        <a:ext cx="836637" cy="406015"/>
                      </a:xfrm>
                      <a:prstGeom prst="rect">
                        <a:avLst/>
                      </a:prstGeom>
                      <a:noFill/>
                    </p:spPr>
                  </p:pic>
                </p:oleObj>
              </mc:Fallback>
            </mc:AlternateContent>
          </a:graphicData>
        </a:graphic>
      </p:graphicFrame>
      <p:graphicFrame>
        <p:nvGraphicFramePr>
          <p:cNvPr id="14341" name="Object 5"/>
          <p:cNvGraphicFramePr>
            <a:graphicFrameLocks noChangeAspect="1"/>
          </p:cNvGraphicFramePr>
          <p:nvPr>
            <p:extLst>
              <p:ext uri="{D42A27DB-BD31-4B8C-83A1-F6EECF244321}">
                <p14:modId xmlns:p14="http://schemas.microsoft.com/office/powerpoint/2010/main" val="2561530637"/>
              </p:ext>
            </p:extLst>
          </p:nvPr>
        </p:nvGraphicFramePr>
        <p:xfrm>
          <a:off x="4875672" y="1440598"/>
          <a:ext cx="1201309" cy="486655"/>
        </p:xfrm>
        <a:graphic>
          <a:graphicData uri="http://schemas.openxmlformats.org/presentationml/2006/ole">
            <mc:AlternateContent xmlns:mc="http://schemas.openxmlformats.org/markup-compatibility/2006">
              <mc:Choice xmlns:v="urn:schemas-microsoft-com:vml" Requires="v">
                <p:oleObj name="Equation" r:id="rId8" imgW="545760" imgH="228600" progId="Equation.3">
                  <p:embed/>
                </p:oleObj>
              </mc:Choice>
              <mc:Fallback>
                <p:oleObj name="Equation" r:id="rId8" imgW="54576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5672" y="1440598"/>
                        <a:ext cx="1201309" cy="486655"/>
                      </a:xfrm>
                      <a:prstGeom prst="rect">
                        <a:avLst/>
                      </a:prstGeom>
                      <a:noFill/>
                    </p:spPr>
                  </p:pic>
                </p:oleObj>
              </mc:Fallback>
            </mc:AlternateContent>
          </a:graphicData>
        </a:graphic>
      </p:graphicFrame>
      <p:graphicFrame>
        <p:nvGraphicFramePr>
          <p:cNvPr id="14342" name="Object 6"/>
          <p:cNvGraphicFramePr>
            <a:graphicFrameLocks noChangeAspect="1"/>
          </p:cNvGraphicFramePr>
          <p:nvPr>
            <p:extLst>
              <p:ext uri="{D42A27DB-BD31-4B8C-83A1-F6EECF244321}">
                <p14:modId xmlns:p14="http://schemas.microsoft.com/office/powerpoint/2010/main" val="3435711660"/>
              </p:ext>
            </p:extLst>
          </p:nvPr>
        </p:nvGraphicFramePr>
        <p:xfrm>
          <a:off x="6295360" y="1486920"/>
          <a:ext cx="862387" cy="389846"/>
        </p:xfrm>
        <a:graphic>
          <a:graphicData uri="http://schemas.openxmlformats.org/presentationml/2006/ole">
            <mc:AlternateContent xmlns:mc="http://schemas.openxmlformats.org/markup-compatibility/2006">
              <mc:Choice xmlns:v="urn:schemas-microsoft-com:vml" Requires="v">
                <p:oleObj name="Equation" r:id="rId10" imgW="380880" imgH="177480" progId="Equation.3">
                  <p:embed/>
                </p:oleObj>
              </mc:Choice>
              <mc:Fallback>
                <p:oleObj name="Equation" r:id="rId10" imgW="38088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5360" y="1486920"/>
                        <a:ext cx="862387" cy="389846"/>
                      </a:xfrm>
                      <a:prstGeom prst="rect">
                        <a:avLst/>
                      </a:prstGeom>
                      <a:noFill/>
                    </p:spPr>
                  </p:pic>
                </p:oleObj>
              </mc:Fallback>
            </mc:AlternateContent>
          </a:graphicData>
        </a:graphic>
      </p:graphicFrame>
      <p:graphicFrame>
        <p:nvGraphicFramePr>
          <p:cNvPr id="14344" name="Object 8"/>
          <p:cNvGraphicFramePr>
            <a:graphicFrameLocks noChangeAspect="1"/>
          </p:cNvGraphicFramePr>
          <p:nvPr>
            <p:extLst>
              <p:ext uri="{D42A27DB-BD31-4B8C-83A1-F6EECF244321}">
                <p14:modId xmlns:p14="http://schemas.microsoft.com/office/powerpoint/2010/main" val="430308877"/>
              </p:ext>
            </p:extLst>
          </p:nvPr>
        </p:nvGraphicFramePr>
        <p:xfrm>
          <a:off x="5508464" y="2640164"/>
          <a:ext cx="2501569" cy="411766"/>
        </p:xfrm>
        <a:graphic>
          <a:graphicData uri="http://schemas.openxmlformats.org/presentationml/2006/ole">
            <mc:AlternateContent xmlns:mc="http://schemas.openxmlformats.org/markup-compatibility/2006">
              <mc:Choice xmlns:v="urn:schemas-microsoft-com:vml" Requires="v">
                <p:oleObj name="Equation" r:id="rId12" imgW="1193760" imgH="203040" progId="Equation.3">
                  <p:embed/>
                </p:oleObj>
              </mc:Choice>
              <mc:Fallback>
                <p:oleObj name="Equation" r:id="rId12" imgW="1193760" imgH="203040" progId="Equation.3">
                  <p:embed/>
                  <p:pic>
                    <p:nvPicPr>
                      <p:cNvPr id="0" name=""/>
                      <p:cNvPicPr>
                        <a:picLocks noChangeAspect="1" noChangeArrowheads="1"/>
                      </p:cNvPicPr>
                      <p:nvPr/>
                    </p:nvPicPr>
                    <p:blipFill>
                      <a:blip r:embed="rId13"/>
                      <a:srcRect/>
                      <a:stretch>
                        <a:fillRect/>
                      </a:stretch>
                    </p:blipFill>
                    <p:spPr bwMode="auto">
                      <a:xfrm>
                        <a:off x="5508464" y="2640164"/>
                        <a:ext cx="2501569" cy="411766"/>
                      </a:xfrm>
                      <a:prstGeom prst="rect">
                        <a:avLst/>
                      </a:prstGeom>
                      <a:noFill/>
                    </p:spPr>
                  </p:pic>
                </p:oleObj>
              </mc:Fallback>
            </mc:AlternateContent>
          </a:graphicData>
        </a:graphic>
      </p:graphicFrame>
      <p:sp>
        <p:nvSpPr>
          <p:cNvPr id="12" name="TextBox 11"/>
          <p:cNvSpPr txBox="1"/>
          <p:nvPr/>
        </p:nvSpPr>
        <p:spPr>
          <a:xfrm>
            <a:off x="1676400" y="3908426"/>
            <a:ext cx="8991600" cy="830997"/>
          </a:xfrm>
          <a:prstGeom prst="rect">
            <a:avLst/>
          </a:prstGeom>
          <a:noFill/>
        </p:spPr>
        <p:txBody>
          <a:bodyPr wrap="square" rtlCol="0">
            <a:spAutoFit/>
          </a:bodyPr>
          <a:lstStyle/>
          <a:p>
            <a:r>
              <a:rPr lang="en-US" sz="2400" dirty="0">
                <a:latin typeface="Arial Math"/>
                <a:cs typeface="Times New Roman" pitchFamily="18" charset="0"/>
              </a:rPr>
              <a:t>Ages of six people drawn from a population are given by 3, 8, 7, 5, 5, 70 years. Find five number summary.</a:t>
            </a:r>
          </a:p>
        </p:txBody>
      </p:sp>
      <p:sp>
        <p:nvSpPr>
          <p:cNvPr id="13" name="TextBox 12"/>
          <p:cNvSpPr txBox="1"/>
          <p:nvPr/>
        </p:nvSpPr>
        <p:spPr>
          <a:xfrm>
            <a:off x="1904999" y="3352800"/>
            <a:ext cx="166131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Example :</a:t>
            </a:r>
          </a:p>
        </p:txBody>
      </p:sp>
      <p:graphicFrame>
        <p:nvGraphicFramePr>
          <p:cNvPr id="14" name="Object 2"/>
          <p:cNvGraphicFramePr>
            <a:graphicFrameLocks noChangeAspect="1"/>
          </p:cNvGraphicFramePr>
          <p:nvPr>
            <p:extLst>
              <p:ext uri="{D42A27DB-BD31-4B8C-83A1-F6EECF244321}">
                <p14:modId xmlns:p14="http://schemas.microsoft.com/office/powerpoint/2010/main" val="618479183"/>
              </p:ext>
            </p:extLst>
          </p:nvPr>
        </p:nvGraphicFramePr>
        <p:xfrm>
          <a:off x="4563191" y="4878714"/>
          <a:ext cx="1028038" cy="482836"/>
        </p:xfrm>
        <a:graphic>
          <a:graphicData uri="http://schemas.openxmlformats.org/presentationml/2006/ole">
            <mc:AlternateContent xmlns:mc="http://schemas.openxmlformats.org/markup-compatibility/2006">
              <mc:Choice xmlns:v="urn:schemas-microsoft-com:vml" Requires="v">
                <p:oleObj name="Equation" r:id="rId14" imgW="444240" imgH="215640" progId="Equation.3">
                  <p:embed/>
                </p:oleObj>
              </mc:Choice>
              <mc:Fallback>
                <p:oleObj name="Equation" r:id="rId14" imgW="444240" imgH="2156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63191" y="4878714"/>
                        <a:ext cx="1028038" cy="482836"/>
                      </a:xfrm>
                      <a:prstGeom prst="rect">
                        <a:avLst/>
                      </a:prstGeom>
                      <a:noFill/>
                    </p:spPr>
                  </p:pic>
                </p:oleObj>
              </mc:Fallback>
            </mc:AlternateContent>
          </a:graphicData>
        </a:graphic>
      </p:graphicFrame>
      <p:sp>
        <p:nvSpPr>
          <p:cNvPr id="15" name="TextBox 14"/>
          <p:cNvSpPr txBox="1"/>
          <p:nvPr/>
        </p:nvSpPr>
        <p:spPr>
          <a:xfrm>
            <a:off x="1828800" y="5556740"/>
            <a:ext cx="5747418" cy="461665"/>
          </a:xfrm>
          <a:prstGeom prst="rect">
            <a:avLst/>
          </a:prstGeom>
          <a:noFill/>
        </p:spPr>
        <p:txBody>
          <a:bodyPr wrap="square" rtlCol="0">
            <a:spAutoFit/>
          </a:bodyPr>
          <a:lstStyle/>
          <a:p>
            <a:r>
              <a:rPr lang="en-US" sz="2400" dirty="0">
                <a:latin typeface="Arial Math"/>
                <a:cs typeface="Times New Roman" pitchFamily="18" charset="0"/>
              </a:rPr>
              <a:t>Five number summary are 3, 5, 6, 8, 70</a:t>
            </a:r>
          </a:p>
        </p:txBody>
      </p:sp>
      <p:graphicFrame>
        <p:nvGraphicFramePr>
          <p:cNvPr id="16" name="Object 3"/>
          <p:cNvGraphicFramePr>
            <a:graphicFrameLocks noChangeAspect="1"/>
          </p:cNvGraphicFramePr>
          <p:nvPr>
            <p:extLst>
              <p:ext uri="{D42A27DB-BD31-4B8C-83A1-F6EECF244321}">
                <p14:modId xmlns:p14="http://schemas.microsoft.com/office/powerpoint/2010/main" val="2520592881"/>
              </p:ext>
            </p:extLst>
          </p:nvPr>
        </p:nvGraphicFramePr>
        <p:xfrm>
          <a:off x="3082683" y="4895048"/>
          <a:ext cx="949117" cy="473572"/>
        </p:xfrm>
        <a:graphic>
          <a:graphicData uri="http://schemas.openxmlformats.org/presentationml/2006/ole">
            <mc:AlternateContent xmlns:mc="http://schemas.openxmlformats.org/markup-compatibility/2006">
              <mc:Choice xmlns:v="urn:schemas-microsoft-com:vml" Requires="v">
                <p:oleObj name="Equation" r:id="rId16" imgW="419040" imgH="215640" progId="Equation.3">
                  <p:embed/>
                </p:oleObj>
              </mc:Choice>
              <mc:Fallback>
                <p:oleObj name="Equation" r:id="rId16" imgW="419040" imgH="2156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82683" y="4895048"/>
                        <a:ext cx="949117" cy="473572"/>
                      </a:xfrm>
                      <a:prstGeom prst="rect">
                        <a:avLst/>
                      </a:prstGeom>
                      <a:noFill/>
                    </p:spPr>
                  </p:pic>
                </p:oleObj>
              </mc:Fallback>
            </mc:AlternateContent>
          </a:graphicData>
        </a:graphic>
      </p:graphicFrame>
      <p:graphicFrame>
        <p:nvGraphicFramePr>
          <p:cNvPr id="17" name="Object 4"/>
          <p:cNvGraphicFramePr>
            <a:graphicFrameLocks noChangeAspect="1"/>
          </p:cNvGraphicFramePr>
          <p:nvPr>
            <p:extLst>
              <p:ext uri="{D42A27DB-BD31-4B8C-83A1-F6EECF244321}">
                <p14:modId xmlns:p14="http://schemas.microsoft.com/office/powerpoint/2010/main" val="2168564300"/>
              </p:ext>
            </p:extLst>
          </p:nvPr>
        </p:nvGraphicFramePr>
        <p:xfrm>
          <a:off x="1828800" y="4930371"/>
          <a:ext cx="830272" cy="402926"/>
        </p:xfrm>
        <a:graphic>
          <a:graphicData uri="http://schemas.openxmlformats.org/presentationml/2006/ole">
            <mc:AlternateContent xmlns:mc="http://schemas.openxmlformats.org/markup-compatibility/2006">
              <mc:Choice xmlns:v="urn:schemas-microsoft-com:vml" Requires="v">
                <p:oleObj name="Equation" r:id="rId18" imgW="355320" imgH="177480" progId="Equation.3">
                  <p:embed/>
                </p:oleObj>
              </mc:Choice>
              <mc:Fallback>
                <p:oleObj name="Equation" r:id="rId18" imgW="355320" imgH="1774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28800" y="4930371"/>
                        <a:ext cx="830272" cy="402926"/>
                      </a:xfrm>
                      <a:prstGeom prst="rect">
                        <a:avLst/>
                      </a:prstGeom>
                      <a:noFill/>
                    </p:spPr>
                  </p:pic>
                </p:oleObj>
              </mc:Fallback>
            </mc:AlternateContent>
          </a:graphicData>
        </a:graphic>
      </p:graphicFrame>
      <p:graphicFrame>
        <p:nvGraphicFramePr>
          <p:cNvPr id="18" name="Object 5"/>
          <p:cNvGraphicFramePr>
            <a:graphicFrameLocks noChangeAspect="1"/>
          </p:cNvGraphicFramePr>
          <p:nvPr>
            <p:extLst>
              <p:ext uri="{D42A27DB-BD31-4B8C-83A1-F6EECF244321}">
                <p14:modId xmlns:p14="http://schemas.microsoft.com/office/powerpoint/2010/main" val="2092370430"/>
              </p:ext>
            </p:extLst>
          </p:nvPr>
        </p:nvGraphicFramePr>
        <p:xfrm>
          <a:off x="6039801" y="4862376"/>
          <a:ext cx="1004638" cy="515511"/>
        </p:xfrm>
        <a:graphic>
          <a:graphicData uri="http://schemas.openxmlformats.org/presentationml/2006/ole">
            <mc:AlternateContent xmlns:mc="http://schemas.openxmlformats.org/markup-compatibility/2006">
              <mc:Choice xmlns:v="urn:schemas-microsoft-com:vml" Requires="v">
                <p:oleObj name="Equation" r:id="rId20" imgW="431640" imgH="228600" progId="Equation.3">
                  <p:embed/>
                </p:oleObj>
              </mc:Choice>
              <mc:Fallback>
                <p:oleObj name="Equation" r:id="rId20" imgW="431640" imgH="2286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9801" y="4862376"/>
                        <a:ext cx="1004638" cy="515511"/>
                      </a:xfrm>
                      <a:prstGeom prst="rect">
                        <a:avLst/>
                      </a:prstGeom>
                      <a:noFill/>
                    </p:spPr>
                  </p:pic>
                </p:oleObj>
              </mc:Fallback>
            </mc:AlternateContent>
          </a:graphicData>
        </a:graphic>
      </p:graphicFrame>
      <p:graphicFrame>
        <p:nvGraphicFramePr>
          <p:cNvPr id="19" name="Object 6"/>
          <p:cNvGraphicFramePr>
            <a:graphicFrameLocks noChangeAspect="1"/>
          </p:cNvGraphicFramePr>
          <p:nvPr>
            <p:extLst>
              <p:ext uri="{D42A27DB-BD31-4B8C-83A1-F6EECF244321}">
                <p14:modId xmlns:p14="http://schemas.microsoft.com/office/powerpoint/2010/main" val="2860394337"/>
              </p:ext>
            </p:extLst>
          </p:nvPr>
        </p:nvGraphicFramePr>
        <p:xfrm>
          <a:off x="7493011" y="4878714"/>
          <a:ext cx="1182611" cy="433624"/>
        </p:xfrm>
        <a:graphic>
          <a:graphicData uri="http://schemas.openxmlformats.org/presentationml/2006/ole">
            <mc:AlternateContent xmlns:mc="http://schemas.openxmlformats.org/markup-compatibility/2006">
              <mc:Choice xmlns:v="urn:schemas-microsoft-com:vml" Requires="v">
                <p:oleObj name="Equation" r:id="rId22" imgW="469800" imgH="177480" progId="Equation.3">
                  <p:embed/>
                </p:oleObj>
              </mc:Choice>
              <mc:Fallback>
                <p:oleObj name="Equation" r:id="rId22" imgW="469800" imgH="17748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93011" y="4878714"/>
                        <a:ext cx="1182611" cy="433624"/>
                      </a:xfrm>
                      <a:prstGeom prst="rect">
                        <a:avLst/>
                      </a:prstGeom>
                      <a:noFill/>
                    </p:spPr>
                  </p:pic>
                </p:oleObj>
              </mc:Fallback>
            </mc:AlternateContent>
          </a:graphicData>
        </a:graphic>
      </p:graphicFrame>
      <p:graphicFrame>
        <p:nvGraphicFramePr>
          <p:cNvPr id="20" name="Object 7"/>
          <p:cNvGraphicFramePr>
            <a:graphicFrameLocks noChangeAspect="1"/>
          </p:cNvGraphicFramePr>
          <p:nvPr>
            <p:extLst>
              <p:ext uri="{D42A27DB-BD31-4B8C-83A1-F6EECF244321}">
                <p14:modId xmlns:p14="http://schemas.microsoft.com/office/powerpoint/2010/main" val="1655574458"/>
              </p:ext>
            </p:extLst>
          </p:nvPr>
        </p:nvGraphicFramePr>
        <p:xfrm>
          <a:off x="2068566" y="6162610"/>
          <a:ext cx="3522663" cy="477838"/>
        </p:xfrm>
        <a:graphic>
          <a:graphicData uri="http://schemas.openxmlformats.org/presentationml/2006/ole">
            <mc:AlternateContent xmlns:mc="http://schemas.openxmlformats.org/markup-compatibility/2006">
              <mc:Choice xmlns:v="urn:schemas-microsoft-com:vml" Requires="v">
                <p:oleObj name="Equation" r:id="rId24" imgW="1447560" imgH="203040" progId="Equation.3">
                  <p:embed/>
                </p:oleObj>
              </mc:Choice>
              <mc:Fallback>
                <p:oleObj name="Equation" r:id="rId24" imgW="1447560" imgH="203040" progId="Equation.3">
                  <p:embed/>
                  <p:pic>
                    <p:nvPicPr>
                      <p:cNvPr id="0" name=""/>
                      <p:cNvPicPr>
                        <a:picLocks noChangeAspect="1" noChangeArrowheads="1"/>
                      </p:cNvPicPr>
                      <p:nvPr/>
                    </p:nvPicPr>
                    <p:blipFill>
                      <a:blip r:embed="rId25"/>
                      <a:srcRect/>
                      <a:stretch>
                        <a:fillRect/>
                      </a:stretch>
                    </p:blipFill>
                    <p:spPr bwMode="auto">
                      <a:xfrm>
                        <a:off x="2068566" y="6162610"/>
                        <a:ext cx="3522663" cy="477838"/>
                      </a:xfrm>
                      <a:prstGeom prst="rect">
                        <a:avLst/>
                      </a:prstGeom>
                      <a:noFill/>
                    </p:spPr>
                  </p:pic>
                </p:oleObj>
              </mc:Fallback>
            </mc:AlternateContent>
          </a:graphicData>
        </a:graphic>
      </p:graphicFrame>
      <p:graphicFrame>
        <p:nvGraphicFramePr>
          <p:cNvPr id="21" name="Object 8"/>
          <p:cNvGraphicFramePr>
            <a:graphicFrameLocks noChangeAspect="1"/>
          </p:cNvGraphicFramePr>
          <p:nvPr>
            <p:extLst>
              <p:ext uri="{D42A27DB-BD31-4B8C-83A1-F6EECF244321}">
                <p14:modId xmlns:p14="http://schemas.microsoft.com/office/powerpoint/2010/main" val="2024985629"/>
              </p:ext>
            </p:extLst>
          </p:nvPr>
        </p:nvGraphicFramePr>
        <p:xfrm>
          <a:off x="6172200" y="6146932"/>
          <a:ext cx="2209800" cy="455613"/>
        </p:xfrm>
        <a:graphic>
          <a:graphicData uri="http://schemas.openxmlformats.org/presentationml/2006/ole">
            <mc:AlternateContent xmlns:mc="http://schemas.openxmlformats.org/markup-compatibility/2006">
              <mc:Choice xmlns:v="urn:schemas-microsoft-com:vml" Requires="v">
                <p:oleObj name="Equation" r:id="rId26" imgW="952200" imgH="203040" progId="Equation.3">
                  <p:embed/>
                </p:oleObj>
              </mc:Choice>
              <mc:Fallback>
                <p:oleObj name="Equation" r:id="rId26" imgW="952200" imgH="203040" progId="Equation.3">
                  <p:embed/>
                  <p:pic>
                    <p:nvPicPr>
                      <p:cNvPr id="0" name=""/>
                      <p:cNvPicPr>
                        <a:picLocks noChangeAspect="1" noChangeArrowheads="1"/>
                      </p:cNvPicPr>
                      <p:nvPr/>
                    </p:nvPicPr>
                    <p:blipFill>
                      <a:blip r:embed="rId27"/>
                      <a:srcRect/>
                      <a:stretch>
                        <a:fillRect/>
                      </a:stretch>
                    </p:blipFill>
                    <p:spPr bwMode="auto">
                      <a:xfrm>
                        <a:off x="6172200" y="6146932"/>
                        <a:ext cx="2209800" cy="455613"/>
                      </a:xfrm>
                      <a:prstGeom prst="rect">
                        <a:avLst/>
                      </a:prstGeom>
                      <a:noFill/>
                    </p:spPr>
                  </p:pic>
                </p:oleObj>
              </mc:Fallback>
            </mc:AlternateContent>
          </a:graphicData>
        </a:graphic>
      </p:graphicFrame>
      <p:pic>
        <p:nvPicPr>
          <p:cNvPr id="4" name="Picture 3"/>
          <p:cNvPicPr>
            <a:picLocks noChangeAspect="1"/>
          </p:cNvPicPr>
          <p:nvPr/>
        </p:nvPicPr>
        <p:blipFill rotWithShape="1">
          <a:blip r:embed="rId28" cstate="print">
            <a:extLst>
              <a:ext uri="{28A0092B-C50C-407E-A947-70E740481C1C}">
                <a14:useLocalDpi xmlns:a14="http://schemas.microsoft.com/office/drawing/2010/main" val="0"/>
              </a:ext>
            </a:extLst>
          </a:blip>
          <a:srcRect l="10494" t="8358" r="9197" b="67960"/>
          <a:stretch/>
        </p:blipFill>
        <p:spPr>
          <a:xfrm>
            <a:off x="8228412" y="1230425"/>
            <a:ext cx="3098042" cy="1624084"/>
          </a:xfrm>
          <a:prstGeom prst="rect">
            <a:avLst/>
          </a:prstGeom>
        </p:spPr>
      </p:pic>
      <p:graphicFrame>
        <p:nvGraphicFramePr>
          <p:cNvPr id="24" name="Object 7"/>
          <p:cNvGraphicFramePr>
            <a:graphicFrameLocks noChangeAspect="1"/>
          </p:cNvGraphicFramePr>
          <p:nvPr>
            <p:extLst>
              <p:ext uri="{D42A27DB-BD31-4B8C-83A1-F6EECF244321}">
                <p14:modId xmlns:p14="http://schemas.microsoft.com/office/powerpoint/2010/main" val="2950444792"/>
              </p:ext>
            </p:extLst>
          </p:nvPr>
        </p:nvGraphicFramePr>
        <p:xfrm>
          <a:off x="1666875" y="2573338"/>
          <a:ext cx="3121025" cy="477837"/>
        </p:xfrm>
        <a:graphic>
          <a:graphicData uri="http://schemas.openxmlformats.org/presentationml/2006/ole">
            <mc:AlternateContent xmlns:mc="http://schemas.openxmlformats.org/markup-compatibility/2006">
              <mc:Choice xmlns:v="urn:schemas-microsoft-com:vml" Requires="v">
                <p:oleObj name="Equation" r:id="rId29" imgW="1282680" imgH="203040" progId="Equation.3">
                  <p:embed/>
                </p:oleObj>
              </mc:Choice>
              <mc:Fallback>
                <p:oleObj name="Equation" r:id="rId29" imgW="1282680" imgH="203040" progId="Equation.3">
                  <p:embed/>
                  <p:pic>
                    <p:nvPicPr>
                      <p:cNvPr id="0" name=""/>
                      <p:cNvPicPr>
                        <a:picLocks noChangeAspect="1" noChangeArrowheads="1"/>
                      </p:cNvPicPr>
                      <p:nvPr/>
                    </p:nvPicPr>
                    <p:blipFill>
                      <a:blip r:embed="rId30"/>
                      <a:srcRect/>
                      <a:stretch>
                        <a:fillRect/>
                      </a:stretch>
                    </p:blipFill>
                    <p:spPr bwMode="auto">
                      <a:xfrm>
                        <a:off x="1666875" y="2573338"/>
                        <a:ext cx="3121025" cy="477837"/>
                      </a:xfrm>
                      <a:prstGeom prst="rect">
                        <a:avLst/>
                      </a:prstGeom>
                      <a:noFill/>
                    </p:spPr>
                  </p:pic>
                </p:oleObj>
              </mc:Fallback>
            </mc:AlternateContent>
          </a:graphicData>
        </a:graphic>
      </p:graphicFrame>
    </p:spTree>
    <p:extLst>
      <p:ext uri="{BB962C8B-B14F-4D97-AF65-F5344CB8AC3E}">
        <p14:creationId xmlns:p14="http://schemas.microsoft.com/office/powerpoint/2010/main" val="71184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box(in)">
                                      <p:cBhvr>
                                        <p:cTn id="11" dur="500"/>
                                        <p:tgtEl>
                                          <p:spTgt spid="14340"/>
                                        </p:tgtEl>
                                      </p:cBhvr>
                                    </p:animEffect>
                                  </p:childTnLst>
                                </p:cTn>
                              </p:par>
                              <p:par>
                                <p:cTn id="12" presetID="4" presetClass="entr" presetSubtype="16" fill="hold" nodeType="withEffect">
                                  <p:stCondLst>
                                    <p:cond delay="0"/>
                                  </p:stCondLst>
                                  <p:childTnLst>
                                    <p:set>
                                      <p:cBhvr>
                                        <p:cTn id="13" dur="1" fill="hold">
                                          <p:stCondLst>
                                            <p:cond delay="0"/>
                                          </p:stCondLst>
                                        </p:cTn>
                                        <p:tgtEl>
                                          <p:spTgt spid="14342"/>
                                        </p:tgtEl>
                                        <p:attrNameLst>
                                          <p:attrName>style.visibility</p:attrName>
                                        </p:attrNameLst>
                                      </p:cBhvr>
                                      <p:to>
                                        <p:strVal val="visible"/>
                                      </p:to>
                                    </p:set>
                                    <p:animEffect transition="in" filter="box(in)">
                                      <p:cBhvr>
                                        <p:cTn id="14" dur="500"/>
                                        <p:tgtEl>
                                          <p:spTgt spid="14342"/>
                                        </p:tgtEl>
                                      </p:cBhvr>
                                    </p:animEffect>
                                  </p:childTnLst>
                                </p:cTn>
                              </p:par>
                              <p:par>
                                <p:cTn id="15" presetID="4" presetClass="entr" presetSubtype="16"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ox(in)">
                                      <p:cBhvr>
                                        <p:cTn id="17" dur="5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box(in)">
                                      <p:cBhvr>
                                        <p:cTn id="22" dur="500"/>
                                        <p:tgtEl>
                                          <p:spTgt spid="14339"/>
                                        </p:tgtEl>
                                      </p:cBhvr>
                                    </p:animEffect>
                                  </p:childTnLst>
                                </p:cTn>
                              </p:par>
                              <p:par>
                                <p:cTn id="23" presetID="4" presetClass="entr" presetSubtype="16"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box(in)">
                                      <p:cBhvr>
                                        <p:cTn id="25" dur="500"/>
                                        <p:tgtEl>
                                          <p:spTgt spid="1434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ox(i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4344"/>
                                        </p:tgtEl>
                                        <p:attrNameLst>
                                          <p:attrName>style.visibility</p:attrName>
                                        </p:attrNameLst>
                                      </p:cBhvr>
                                      <p:to>
                                        <p:strVal val="visible"/>
                                      </p:to>
                                    </p:set>
                                    <p:animEffect transition="in" filter="box(in)">
                                      <p:cBhvr>
                                        <p:cTn id="40" dur="500"/>
                                        <p:tgtEl>
                                          <p:spTgt spid="14344"/>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ox(in)">
                                      <p:cBhvr>
                                        <p:cTn id="45" dur="500"/>
                                        <p:tgtEl>
                                          <p:spTgt spid="13"/>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ox(i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ox(in)">
                                      <p:cBhvr>
                                        <p:cTn id="53" dur="500"/>
                                        <p:tgtEl>
                                          <p:spTgt spid="17"/>
                                        </p:tgtEl>
                                      </p:cBhvr>
                                    </p:animEffect>
                                  </p:childTnLst>
                                </p:cTn>
                              </p:par>
                              <p:par>
                                <p:cTn id="54" presetID="4"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par>
                                <p:cTn id="57" presetID="4"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ox(in)">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ox(in)">
                                      <p:cBhvr>
                                        <p:cTn id="64" dur="500"/>
                                        <p:tgtEl>
                                          <p:spTgt spid="16"/>
                                        </p:tgtEl>
                                      </p:cBhvr>
                                    </p:animEffect>
                                  </p:childTnLst>
                                </p:cTn>
                              </p:par>
                              <p:par>
                                <p:cTn id="65" presetID="4" presetClass="entr" presetSubtype="16"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ox(in)">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ox(in)">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ox(in)">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261" y="457895"/>
            <a:ext cx="13716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err="1">
                <a:solidFill>
                  <a:schemeClr val="tx1"/>
                </a:solidFill>
                <a:latin typeface="Arial Math"/>
                <a:cs typeface="Times New Roman" pitchFamily="18" charset="0"/>
              </a:rPr>
              <a:t>Boxplot</a:t>
            </a:r>
            <a:endParaRPr lang="en-US" sz="2400" dirty="0">
              <a:solidFill>
                <a:schemeClr val="tx1"/>
              </a:solidFill>
              <a:latin typeface="Arial Math"/>
              <a:cs typeface="Times New Roman" pitchFamily="18" charset="0"/>
            </a:endParaRPr>
          </a:p>
        </p:txBody>
      </p:sp>
      <p:grpSp>
        <p:nvGrpSpPr>
          <p:cNvPr id="21" name="Group 20"/>
          <p:cNvGrpSpPr/>
          <p:nvPr/>
        </p:nvGrpSpPr>
        <p:grpSpPr>
          <a:xfrm>
            <a:off x="2375279" y="2616757"/>
            <a:ext cx="7566943" cy="1343024"/>
            <a:chOff x="2024062" y="1219200"/>
            <a:chExt cx="5514975" cy="1343024"/>
          </a:xfrm>
        </p:grpSpPr>
        <p:cxnSp>
          <p:nvCxnSpPr>
            <p:cNvPr id="5" name="Straight Connector 4"/>
            <p:cNvCxnSpPr/>
            <p:nvPr/>
          </p:nvCxnSpPr>
          <p:spPr>
            <a:xfrm>
              <a:off x="2166937" y="1590675"/>
              <a:ext cx="4886325" cy="2121"/>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2071687" y="15906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6948487" y="15906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605337" y="1219200"/>
              <a:ext cx="1209676"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400">
                <a:latin typeface="Arial Math"/>
              </a:endParaRPr>
            </a:p>
          </p:txBody>
        </p:sp>
        <p:cxnSp>
          <p:nvCxnSpPr>
            <p:cNvPr id="9" name="Straight Connector 8"/>
            <p:cNvCxnSpPr/>
            <p:nvPr/>
          </p:nvCxnSpPr>
          <p:spPr>
            <a:xfrm>
              <a:off x="2157412" y="2162175"/>
              <a:ext cx="4886325" cy="2121"/>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062162" y="21621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5729287" y="21621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519612" y="2171700"/>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300412" y="2152650"/>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6948487" y="21621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95662" y="1219200"/>
              <a:ext cx="12192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400">
                <a:latin typeface="Arial Math"/>
              </a:endParaRPr>
            </a:p>
          </p:txBody>
        </p:sp>
        <p:sp>
          <p:nvSpPr>
            <p:cNvPr id="16" name="TextBox 18"/>
            <p:cNvSpPr txBox="1"/>
            <p:nvPr/>
          </p:nvSpPr>
          <p:spPr>
            <a:xfrm>
              <a:off x="2024062" y="2209800"/>
              <a:ext cx="609600"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L</a:t>
              </a:r>
            </a:p>
          </p:txBody>
        </p:sp>
        <p:sp>
          <p:nvSpPr>
            <p:cNvPr id="17" name="TextBox 19"/>
            <p:cNvSpPr txBox="1"/>
            <p:nvPr/>
          </p:nvSpPr>
          <p:spPr>
            <a:xfrm>
              <a:off x="3205163" y="2190749"/>
              <a:ext cx="476250"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1</a:t>
              </a:r>
            </a:p>
          </p:txBody>
        </p:sp>
        <p:sp>
          <p:nvSpPr>
            <p:cNvPr id="18" name="TextBox 20"/>
            <p:cNvSpPr txBox="1"/>
            <p:nvPr/>
          </p:nvSpPr>
          <p:spPr>
            <a:xfrm>
              <a:off x="6929437" y="2209800"/>
              <a:ext cx="609600"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H</a:t>
              </a:r>
            </a:p>
          </p:txBody>
        </p:sp>
        <p:sp>
          <p:nvSpPr>
            <p:cNvPr id="19" name="TextBox 21"/>
            <p:cNvSpPr txBox="1"/>
            <p:nvPr/>
          </p:nvSpPr>
          <p:spPr>
            <a:xfrm>
              <a:off x="4329112" y="2209799"/>
              <a:ext cx="731835"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FF0000"/>
                  </a:solidFill>
                  <a:latin typeface="Arial Math"/>
                  <a:cs typeface="Times New Roman" pitchFamily="18" charset="0"/>
                </a:rPr>
                <a:t>M=Q</a:t>
              </a:r>
              <a:r>
                <a:rPr lang="en-US" sz="2400" baseline="-25000" dirty="0">
                  <a:solidFill>
                    <a:srgbClr val="FF0000"/>
                  </a:solidFill>
                  <a:latin typeface="Arial Math"/>
                  <a:cs typeface="Times New Roman" pitchFamily="18" charset="0"/>
                </a:rPr>
                <a:t>2</a:t>
              </a:r>
              <a:endParaRPr lang="en-US" sz="2400" dirty="0">
                <a:solidFill>
                  <a:srgbClr val="FF0000"/>
                </a:solidFill>
                <a:latin typeface="Arial Math"/>
                <a:cs typeface="Times New Roman" pitchFamily="18" charset="0"/>
              </a:endParaRPr>
            </a:p>
          </p:txBody>
        </p:sp>
        <p:sp>
          <p:nvSpPr>
            <p:cNvPr id="20" name="TextBox 22"/>
            <p:cNvSpPr txBox="1"/>
            <p:nvPr/>
          </p:nvSpPr>
          <p:spPr>
            <a:xfrm>
              <a:off x="5634037" y="2181225"/>
              <a:ext cx="476250"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3</a:t>
              </a:r>
            </a:p>
          </p:txBody>
        </p:sp>
      </p:grpSp>
      <p:pic>
        <p:nvPicPr>
          <p:cNvPr id="25" name="Picture 24" descr="gt-brace-png.png"/>
          <p:cNvPicPr>
            <a:picLocks noChangeAspect="1"/>
          </p:cNvPicPr>
          <p:nvPr/>
        </p:nvPicPr>
        <p:blipFill>
          <a:blip r:embed="rId2" cstate="print"/>
          <a:stretch>
            <a:fillRect/>
          </a:stretch>
        </p:blipFill>
        <p:spPr>
          <a:xfrm rot="16200000">
            <a:off x="5693822" y="2905705"/>
            <a:ext cx="457200" cy="3332593"/>
          </a:xfrm>
          <a:prstGeom prst="rect">
            <a:avLst/>
          </a:prstGeom>
        </p:spPr>
      </p:pic>
      <p:sp>
        <p:nvSpPr>
          <p:cNvPr id="26" name="TextBox 25"/>
          <p:cNvSpPr txBox="1"/>
          <p:nvPr/>
        </p:nvSpPr>
        <p:spPr>
          <a:xfrm>
            <a:off x="3048000" y="4989396"/>
            <a:ext cx="5856106" cy="461665"/>
          </a:xfrm>
          <a:prstGeom prst="rect">
            <a:avLst/>
          </a:prstGeom>
          <a:noFill/>
        </p:spPr>
        <p:txBody>
          <a:bodyPr wrap="square" rtlCol="0">
            <a:spAutoFit/>
          </a:bodyPr>
          <a:lstStyle/>
          <a:p>
            <a:pPr algn="ctr"/>
            <a:r>
              <a:rPr lang="en-US" sz="2400" dirty="0">
                <a:latin typeface="Arial Math"/>
                <a:cs typeface="Times New Roman" pitchFamily="18" charset="0"/>
              </a:rPr>
              <a:t>The inter-quartile range IQR = </a:t>
            </a:r>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3</a:t>
            </a:r>
            <a:r>
              <a:rPr lang="en-US" sz="2400" dirty="0">
                <a:latin typeface="Arial Math"/>
                <a:cs typeface="Times New Roman" pitchFamily="18" charset="0"/>
              </a:rPr>
              <a:t> </a:t>
            </a:r>
            <a:r>
              <a:rPr lang="en-US" sz="2400" dirty="0">
                <a:solidFill>
                  <a:srgbClr val="002060"/>
                </a:solidFill>
                <a:latin typeface="Arial Math"/>
                <a:cs typeface="Times New Roman" pitchFamily="18" charset="0"/>
              </a:rPr>
              <a:t>– Q</a:t>
            </a:r>
            <a:r>
              <a:rPr lang="en-US" sz="2400" baseline="-25000" dirty="0">
                <a:solidFill>
                  <a:srgbClr val="002060"/>
                </a:solidFill>
                <a:latin typeface="Arial Math"/>
                <a:cs typeface="Times New Roman" pitchFamily="18" charset="0"/>
              </a:rPr>
              <a:t>1</a:t>
            </a:r>
            <a:endParaRPr lang="en-US" sz="2400" dirty="0">
              <a:solidFill>
                <a:srgbClr val="002060"/>
              </a:solidFill>
              <a:latin typeface="Arial Math"/>
              <a:cs typeface="Times New Roman" pitchFamily="18" charset="0"/>
            </a:endParaRPr>
          </a:p>
        </p:txBody>
      </p:sp>
      <p:sp>
        <p:nvSpPr>
          <p:cNvPr id="27" name="TextBox 26"/>
          <p:cNvSpPr txBox="1"/>
          <p:nvPr/>
        </p:nvSpPr>
        <p:spPr>
          <a:xfrm>
            <a:off x="1659261" y="1184852"/>
            <a:ext cx="9522726" cy="830997"/>
          </a:xfrm>
          <a:prstGeom prst="rect">
            <a:avLst/>
          </a:prstGeom>
          <a:noFill/>
        </p:spPr>
        <p:txBody>
          <a:bodyPr wrap="square" rtlCol="0">
            <a:spAutoFit/>
          </a:bodyPr>
          <a:lstStyle/>
          <a:p>
            <a:r>
              <a:rPr lang="en-US" sz="2400" dirty="0">
                <a:latin typeface="Arial Math"/>
                <a:cs typeface="Times New Roman" pitchFamily="18" charset="0"/>
              </a:rPr>
              <a:t>The five number summary can be used to create a graph called </a:t>
            </a:r>
            <a:r>
              <a:rPr lang="en-US" sz="2400" dirty="0" err="1">
                <a:latin typeface="Arial Math"/>
                <a:cs typeface="Times New Roman" pitchFamily="18" charset="0"/>
              </a:rPr>
              <a:t>Boxplot</a:t>
            </a:r>
            <a:endParaRPr lang="en-US" sz="2400" dirty="0">
              <a:latin typeface="Arial Math"/>
              <a:cs typeface="Times New Roman" pitchFamily="18" charset="0"/>
            </a:endParaRPr>
          </a:p>
        </p:txBody>
      </p:sp>
      <p:grpSp>
        <p:nvGrpSpPr>
          <p:cNvPr id="23" name="Group 22"/>
          <p:cNvGrpSpPr/>
          <p:nvPr/>
        </p:nvGrpSpPr>
        <p:grpSpPr>
          <a:xfrm rot="5400000">
            <a:off x="8422073" y="3132245"/>
            <a:ext cx="4741014" cy="1876928"/>
            <a:chOff x="1922475" y="1219200"/>
            <a:chExt cx="5130787" cy="1876928"/>
          </a:xfrm>
        </p:grpSpPr>
        <p:cxnSp>
          <p:nvCxnSpPr>
            <p:cNvPr id="24" name="Straight Connector 23"/>
            <p:cNvCxnSpPr/>
            <p:nvPr/>
          </p:nvCxnSpPr>
          <p:spPr>
            <a:xfrm>
              <a:off x="2166937" y="1590675"/>
              <a:ext cx="4886325" cy="2121"/>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071687" y="15906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6948487" y="15906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605337" y="1219200"/>
              <a:ext cx="1209676"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400">
                <a:latin typeface="Arial Math"/>
              </a:endParaRPr>
            </a:p>
          </p:txBody>
        </p:sp>
        <p:cxnSp>
          <p:nvCxnSpPr>
            <p:cNvPr id="31" name="Straight Connector 30"/>
            <p:cNvCxnSpPr/>
            <p:nvPr/>
          </p:nvCxnSpPr>
          <p:spPr>
            <a:xfrm>
              <a:off x="2157412" y="2162175"/>
              <a:ext cx="4886325" cy="2121"/>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062162" y="21621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729287" y="21621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519612" y="2171700"/>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300412" y="2152650"/>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948487" y="2162175"/>
              <a:ext cx="190500" cy="1588"/>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395662" y="1219200"/>
              <a:ext cx="12192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400">
                <a:latin typeface="Arial Math"/>
              </a:endParaRPr>
            </a:p>
          </p:txBody>
        </p:sp>
        <p:sp>
          <p:nvSpPr>
            <p:cNvPr id="38" name="TextBox 18"/>
            <p:cNvSpPr txBox="1"/>
            <p:nvPr/>
          </p:nvSpPr>
          <p:spPr>
            <a:xfrm rot="16200000">
              <a:off x="6526325" y="2069182"/>
              <a:ext cx="714116" cy="2826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L</a:t>
              </a:r>
            </a:p>
          </p:txBody>
        </p:sp>
        <p:sp>
          <p:nvSpPr>
            <p:cNvPr id="39" name="TextBox 19"/>
            <p:cNvSpPr txBox="1"/>
            <p:nvPr/>
          </p:nvSpPr>
          <p:spPr>
            <a:xfrm rot="16200000">
              <a:off x="5420576" y="2196419"/>
              <a:ext cx="638220" cy="3813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1</a:t>
              </a:r>
            </a:p>
          </p:txBody>
        </p:sp>
        <p:sp>
          <p:nvSpPr>
            <p:cNvPr id="40" name="TextBox 20"/>
            <p:cNvSpPr txBox="1"/>
            <p:nvPr/>
          </p:nvSpPr>
          <p:spPr>
            <a:xfrm rot="16200000">
              <a:off x="1795451" y="2215219"/>
              <a:ext cx="563290" cy="30924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cs typeface="Times New Roman" pitchFamily="18" charset="0"/>
                </a:rPr>
                <a:t>H</a:t>
              </a:r>
            </a:p>
          </p:txBody>
        </p:sp>
        <p:sp>
          <p:nvSpPr>
            <p:cNvPr id="41" name="TextBox 21"/>
            <p:cNvSpPr txBox="1"/>
            <p:nvPr/>
          </p:nvSpPr>
          <p:spPr>
            <a:xfrm rot="16200000">
              <a:off x="4015694" y="2386461"/>
              <a:ext cx="1037934" cy="3813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FF0000"/>
                  </a:solidFill>
                  <a:latin typeface="Arial Math"/>
                  <a:cs typeface="Times New Roman" pitchFamily="18" charset="0"/>
                </a:rPr>
                <a:t>M=Q</a:t>
              </a:r>
              <a:r>
                <a:rPr lang="en-US" sz="2400" baseline="-25000" dirty="0">
                  <a:solidFill>
                    <a:srgbClr val="FF0000"/>
                  </a:solidFill>
                  <a:latin typeface="Arial Math"/>
                  <a:cs typeface="Times New Roman" pitchFamily="18" charset="0"/>
                </a:rPr>
                <a:t>2</a:t>
              </a:r>
              <a:endParaRPr lang="en-US" sz="2400" dirty="0">
                <a:solidFill>
                  <a:srgbClr val="FF0000"/>
                </a:solidFill>
                <a:latin typeface="Arial Math"/>
                <a:cs typeface="Times New Roman" pitchFamily="18" charset="0"/>
              </a:endParaRPr>
            </a:p>
          </p:txBody>
        </p:sp>
        <p:sp>
          <p:nvSpPr>
            <p:cNvPr id="42" name="TextBox 22"/>
            <p:cNvSpPr txBox="1"/>
            <p:nvPr/>
          </p:nvSpPr>
          <p:spPr>
            <a:xfrm rot="16200000">
              <a:off x="3030501" y="2181737"/>
              <a:ext cx="595739" cy="3813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3</a:t>
              </a:r>
            </a:p>
          </p:txBody>
        </p:sp>
      </p:grpSp>
    </p:spTree>
    <p:extLst>
      <p:ext uri="{BB962C8B-B14F-4D97-AF65-F5344CB8AC3E}">
        <p14:creationId xmlns:p14="http://schemas.microsoft.com/office/powerpoint/2010/main" val="15260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ox(i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9227" y="534198"/>
            <a:ext cx="51054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Times New Roman" pitchFamily="18" charset="0"/>
                <a:cs typeface="Times New Roman" pitchFamily="18" charset="0"/>
              </a:rPr>
              <a:t>Shapes of distribution and </a:t>
            </a:r>
            <a:r>
              <a:rPr lang="en-US" sz="2400" dirty="0" err="1">
                <a:solidFill>
                  <a:schemeClr val="tx1"/>
                </a:solidFill>
                <a:latin typeface="Times New Roman" pitchFamily="18" charset="0"/>
                <a:cs typeface="Times New Roman" pitchFamily="18" charset="0"/>
              </a:rPr>
              <a:t>boxplot</a:t>
            </a:r>
            <a:endParaRPr lang="en-US" sz="2400" dirty="0">
              <a:solidFill>
                <a:schemeClr val="tx1"/>
              </a:solidFill>
              <a:latin typeface="Times New Roman" pitchFamily="18" charset="0"/>
              <a:cs typeface="Times New Roman" pitchFamily="18" charset="0"/>
            </a:endParaRPr>
          </a:p>
        </p:txBody>
      </p:sp>
      <p:grpSp>
        <p:nvGrpSpPr>
          <p:cNvPr id="57" name="Group 56"/>
          <p:cNvGrpSpPr/>
          <p:nvPr/>
        </p:nvGrpSpPr>
        <p:grpSpPr>
          <a:xfrm>
            <a:off x="2098063" y="4300435"/>
            <a:ext cx="2411588" cy="466928"/>
            <a:chOff x="603511" y="3962400"/>
            <a:chExt cx="2411588" cy="466928"/>
          </a:xfrm>
        </p:grpSpPr>
        <p:cxnSp>
          <p:nvCxnSpPr>
            <p:cNvPr id="5" name="Straight Connector 4"/>
            <p:cNvCxnSpPr/>
            <p:nvPr/>
          </p:nvCxnSpPr>
          <p:spPr>
            <a:xfrm>
              <a:off x="603903" y="4215319"/>
              <a:ext cx="2411196" cy="144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539052" y="4215468"/>
              <a:ext cx="129702" cy="78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2945547" y="4215468"/>
              <a:ext cx="129702" cy="78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92912" y="3962400"/>
              <a:ext cx="270474" cy="4669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5" name="Rectangle 14"/>
            <p:cNvSpPr/>
            <p:nvPr/>
          </p:nvSpPr>
          <p:spPr>
            <a:xfrm>
              <a:off x="1469538" y="3962400"/>
              <a:ext cx="923374" cy="4669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grpSp>
        <p:nvGrpSpPr>
          <p:cNvPr id="58" name="Group 57"/>
          <p:cNvGrpSpPr/>
          <p:nvPr/>
        </p:nvGrpSpPr>
        <p:grpSpPr>
          <a:xfrm>
            <a:off x="4949367" y="4300435"/>
            <a:ext cx="2411588" cy="466928"/>
            <a:chOff x="3422911" y="3962400"/>
            <a:chExt cx="2411588" cy="466928"/>
          </a:xfrm>
        </p:grpSpPr>
        <p:cxnSp>
          <p:nvCxnSpPr>
            <p:cNvPr id="28" name="Straight Connector 27"/>
            <p:cNvCxnSpPr/>
            <p:nvPr/>
          </p:nvCxnSpPr>
          <p:spPr>
            <a:xfrm>
              <a:off x="3423303" y="4215319"/>
              <a:ext cx="2411196" cy="144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358452" y="4215468"/>
              <a:ext cx="129702" cy="78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764947" y="4215468"/>
              <a:ext cx="129702" cy="78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626551" y="3962400"/>
              <a:ext cx="596924" cy="4669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38" name="Rectangle 37"/>
            <p:cNvSpPr/>
            <p:nvPr/>
          </p:nvSpPr>
          <p:spPr>
            <a:xfrm>
              <a:off x="4029627" y="3962400"/>
              <a:ext cx="601624" cy="4669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grpSp>
        <p:nvGrpSpPr>
          <p:cNvPr id="59" name="Group 58"/>
          <p:cNvGrpSpPr/>
          <p:nvPr/>
        </p:nvGrpSpPr>
        <p:grpSpPr>
          <a:xfrm>
            <a:off x="7701897" y="4300435"/>
            <a:ext cx="2411588" cy="466928"/>
            <a:chOff x="6166111" y="3962400"/>
            <a:chExt cx="2411588" cy="466928"/>
          </a:xfrm>
        </p:grpSpPr>
        <p:cxnSp>
          <p:nvCxnSpPr>
            <p:cNvPr id="45" name="Straight Connector 44"/>
            <p:cNvCxnSpPr/>
            <p:nvPr/>
          </p:nvCxnSpPr>
          <p:spPr>
            <a:xfrm>
              <a:off x="6166503" y="4215319"/>
              <a:ext cx="2411196" cy="144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6101652" y="4215468"/>
              <a:ext cx="129702" cy="78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8508147" y="4215468"/>
              <a:ext cx="129702" cy="784"/>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6881880" y="3962400"/>
              <a:ext cx="880075" cy="4669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55" name="Rectangle 54"/>
            <p:cNvSpPr/>
            <p:nvPr/>
          </p:nvSpPr>
          <p:spPr>
            <a:xfrm>
              <a:off x="6568107" y="3962400"/>
              <a:ext cx="313773" cy="4669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grpSp>
        <p:nvGrpSpPr>
          <p:cNvPr id="62" name="Group 61"/>
          <p:cNvGrpSpPr/>
          <p:nvPr/>
        </p:nvGrpSpPr>
        <p:grpSpPr>
          <a:xfrm>
            <a:off x="7675085" y="1600200"/>
            <a:ext cx="2438400" cy="2286000"/>
            <a:chOff x="0" y="0"/>
            <a:chExt cx="2638426" cy="2286000"/>
          </a:xfrm>
        </p:grpSpPr>
        <p:sp>
          <p:nvSpPr>
            <p:cNvPr id="63" name="Rectangle 62"/>
            <p:cNvSpPr/>
            <p:nvPr/>
          </p:nvSpPr>
          <p:spPr>
            <a:xfrm>
              <a:off x="723901" y="0"/>
              <a:ext cx="209550" cy="2286000"/>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64" name="Rectangle 63"/>
            <p:cNvSpPr/>
            <p:nvPr/>
          </p:nvSpPr>
          <p:spPr>
            <a:xfrm>
              <a:off x="942975" y="466724"/>
              <a:ext cx="209551" cy="1819275"/>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65" name="Rectangle 64"/>
            <p:cNvSpPr/>
            <p:nvPr/>
          </p:nvSpPr>
          <p:spPr>
            <a:xfrm>
              <a:off x="1162050" y="942975"/>
              <a:ext cx="238126" cy="1343024"/>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66" name="Rectangle 65"/>
            <p:cNvSpPr/>
            <p:nvPr/>
          </p:nvSpPr>
          <p:spPr>
            <a:xfrm>
              <a:off x="1409700" y="1314450"/>
              <a:ext cx="238126" cy="9715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67" name="Rectangle 66"/>
            <p:cNvSpPr/>
            <p:nvPr/>
          </p:nvSpPr>
          <p:spPr>
            <a:xfrm>
              <a:off x="1657350" y="1638300"/>
              <a:ext cx="238126" cy="6476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68" name="Rectangle 67"/>
            <p:cNvSpPr/>
            <p:nvPr/>
          </p:nvSpPr>
          <p:spPr>
            <a:xfrm>
              <a:off x="1905000" y="1981200"/>
              <a:ext cx="238126" cy="3047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69" name="Rectangle 68"/>
            <p:cNvSpPr/>
            <p:nvPr/>
          </p:nvSpPr>
          <p:spPr>
            <a:xfrm>
              <a:off x="2152650" y="2133600"/>
              <a:ext cx="238126" cy="1523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0" name="Rectangle 69"/>
            <p:cNvSpPr/>
            <p:nvPr/>
          </p:nvSpPr>
          <p:spPr>
            <a:xfrm>
              <a:off x="2400300" y="2190750"/>
              <a:ext cx="238126" cy="952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1" name="Rectangle 70"/>
            <p:cNvSpPr/>
            <p:nvPr/>
          </p:nvSpPr>
          <p:spPr>
            <a:xfrm>
              <a:off x="495300" y="209550"/>
              <a:ext cx="219076" cy="20764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2" name="Rectangle 71"/>
            <p:cNvSpPr/>
            <p:nvPr/>
          </p:nvSpPr>
          <p:spPr>
            <a:xfrm>
              <a:off x="247650" y="1638300"/>
              <a:ext cx="238126" cy="6476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3" name="Rectangle 72"/>
            <p:cNvSpPr/>
            <p:nvPr/>
          </p:nvSpPr>
          <p:spPr>
            <a:xfrm>
              <a:off x="0" y="1981200"/>
              <a:ext cx="238126" cy="3047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grpSp>
      <p:grpSp>
        <p:nvGrpSpPr>
          <p:cNvPr id="74" name="Group 73"/>
          <p:cNvGrpSpPr/>
          <p:nvPr/>
        </p:nvGrpSpPr>
        <p:grpSpPr>
          <a:xfrm flipH="1">
            <a:off x="2133600" y="1600200"/>
            <a:ext cx="2438400" cy="2286000"/>
            <a:chOff x="0" y="0"/>
            <a:chExt cx="2638426" cy="2286000"/>
          </a:xfrm>
        </p:grpSpPr>
        <p:sp>
          <p:nvSpPr>
            <p:cNvPr id="75" name="Rectangle 74"/>
            <p:cNvSpPr/>
            <p:nvPr/>
          </p:nvSpPr>
          <p:spPr>
            <a:xfrm>
              <a:off x="723901" y="0"/>
              <a:ext cx="209550" cy="2286000"/>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6" name="Rectangle 75"/>
            <p:cNvSpPr/>
            <p:nvPr/>
          </p:nvSpPr>
          <p:spPr>
            <a:xfrm>
              <a:off x="942975" y="466724"/>
              <a:ext cx="209551" cy="1819275"/>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7" name="Rectangle 76"/>
            <p:cNvSpPr/>
            <p:nvPr/>
          </p:nvSpPr>
          <p:spPr>
            <a:xfrm>
              <a:off x="1162050" y="942975"/>
              <a:ext cx="238126" cy="1343024"/>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8" name="Rectangle 77"/>
            <p:cNvSpPr/>
            <p:nvPr/>
          </p:nvSpPr>
          <p:spPr>
            <a:xfrm>
              <a:off x="1409700" y="1314450"/>
              <a:ext cx="238126" cy="9715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79" name="Rectangle 78"/>
            <p:cNvSpPr/>
            <p:nvPr/>
          </p:nvSpPr>
          <p:spPr>
            <a:xfrm>
              <a:off x="1657350" y="1638300"/>
              <a:ext cx="238126" cy="6476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0" name="Rectangle 79"/>
            <p:cNvSpPr/>
            <p:nvPr/>
          </p:nvSpPr>
          <p:spPr>
            <a:xfrm>
              <a:off x="1905000" y="1981200"/>
              <a:ext cx="238126" cy="3047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1" name="Rectangle 80"/>
            <p:cNvSpPr/>
            <p:nvPr/>
          </p:nvSpPr>
          <p:spPr>
            <a:xfrm>
              <a:off x="2152650" y="2133600"/>
              <a:ext cx="238126" cy="1523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2" name="Rectangle 81"/>
            <p:cNvSpPr/>
            <p:nvPr/>
          </p:nvSpPr>
          <p:spPr>
            <a:xfrm>
              <a:off x="2400300" y="2190750"/>
              <a:ext cx="238126" cy="952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3" name="Rectangle 82"/>
            <p:cNvSpPr/>
            <p:nvPr/>
          </p:nvSpPr>
          <p:spPr>
            <a:xfrm>
              <a:off x="495300" y="209550"/>
              <a:ext cx="219076" cy="20764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4" name="Rectangle 83"/>
            <p:cNvSpPr/>
            <p:nvPr/>
          </p:nvSpPr>
          <p:spPr>
            <a:xfrm>
              <a:off x="247650" y="1638300"/>
              <a:ext cx="238126" cy="6476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5" name="Rectangle 84"/>
            <p:cNvSpPr/>
            <p:nvPr/>
          </p:nvSpPr>
          <p:spPr>
            <a:xfrm>
              <a:off x="0" y="1981200"/>
              <a:ext cx="238126" cy="3047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grpSp>
      <p:grpSp>
        <p:nvGrpSpPr>
          <p:cNvPr id="99" name="Group 98"/>
          <p:cNvGrpSpPr/>
          <p:nvPr/>
        </p:nvGrpSpPr>
        <p:grpSpPr>
          <a:xfrm>
            <a:off x="4953000" y="1600200"/>
            <a:ext cx="2381250" cy="2286000"/>
            <a:chOff x="3257550" y="1600200"/>
            <a:chExt cx="2628900" cy="2286000"/>
          </a:xfrm>
        </p:grpSpPr>
        <p:sp>
          <p:nvSpPr>
            <p:cNvPr id="88" name="Rectangle 87"/>
            <p:cNvSpPr/>
            <p:nvPr/>
          </p:nvSpPr>
          <p:spPr>
            <a:xfrm>
              <a:off x="4467225" y="1600200"/>
              <a:ext cx="209550" cy="2286000"/>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89" name="Rectangle 88"/>
            <p:cNvSpPr/>
            <p:nvPr/>
          </p:nvSpPr>
          <p:spPr>
            <a:xfrm>
              <a:off x="4686299" y="2066924"/>
              <a:ext cx="209551" cy="1819275"/>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0" name="Rectangle 89"/>
            <p:cNvSpPr/>
            <p:nvPr/>
          </p:nvSpPr>
          <p:spPr>
            <a:xfrm>
              <a:off x="4905374" y="2543175"/>
              <a:ext cx="238126" cy="1343024"/>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1" name="Rectangle 90"/>
            <p:cNvSpPr/>
            <p:nvPr/>
          </p:nvSpPr>
          <p:spPr>
            <a:xfrm>
              <a:off x="5153024" y="2914650"/>
              <a:ext cx="238126" cy="9715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2" name="Rectangle 91"/>
            <p:cNvSpPr/>
            <p:nvPr/>
          </p:nvSpPr>
          <p:spPr>
            <a:xfrm>
              <a:off x="5400674" y="3238500"/>
              <a:ext cx="238126" cy="6476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3" name="Rectangle 92"/>
            <p:cNvSpPr/>
            <p:nvPr/>
          </p:nvSpPr>
          <p:spPr>
            <a:xfrm>
              <a:off x="5648324" y="3581400"/>
              <a:ext cx="238126" cy="3047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4" name="Rectangle 93"/>
            <p:cNvSpPr/>
            <p:nvPr/>
          </p:nvSpPr>
          <p:spPr>
            <a:xfrm>
              <a:off x="4248150" y="2065432"/>
              <a:ext cx="209551" cy="1819275"/>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5" name="Rectangle 94"/>
            <p:cNvSpPr/>
            <p:nvPr/>
          </p:nvSpPr>
          <p:spPr>
            <a:xfrm>
              <a:off x="4000500" y="2541683"/>
              <a:ext cx="238126" cy="1343024"/>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6" name="Rectangle 95"/>
            <p:cNvSpPr/>
            <p:nvPr/>
          </p:nvSpPr>
          <p:spPr>
            <a:xfrm>
              <a:off x="3752850" y="2913158"/>
              <a:ext cx="238126" cy="97154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7" name="Rectangle 96"/>
            <p:cNvSpPr/>
            <p:nvPr/>
          </p:nvSpPr>
          <p:spPr>
            <a:xfrm>
              <a:off x="3505200" y="3237008"/>
              <a:ext cx="238126" cy="6476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sp>
          <p:nvSpPr>
            <p:cNvPr id="98" name="Rectangle 97"/>
            <p:cNvSpPr/>
            <p:nvPr/>
          </p:nvSpPr>
          <p:spPr>
            <a:xfrm>
              <a:off x="3257550" y="3579908"/>
              <a:ext cx="238126" cy="304799"/>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US"/>
            </a:p>
          </p:txBody>
        </p:sp>
      </p:grpSp>
      <p:sp>
        <p:nvSpPr>
          <p:cNvPr id="60" name="TextBox 20"/>
          <p:cNvSpPr txBox="1"/>
          <p:nvPr/>
        </p:nvSpPr>
        <p:spPr>
          <a:xfrm>
            <a:off x="2057400" y="5181600"/>
            <a:ext cx="2514600" cy="381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dirty="0">
                <a:latin typeface="Arial Math"/>
                <a:cs typeface="Times New Roman" pitchFamily="18" charset="0"/>
              </a:rPr>
              <a:t>Left skewed</a:t>
            </a:r>
          </a:p>
        </p:txBody>
      </p:sp>
      <p:sp>
        <p:nvSpPr>
          <p:cNvPr id="61" name="TextBox 20"/>
          <p:cNvSpPr txBox="1"/>
          <p:nvPr/>
        </p:nvSpPr>
        <p:spPr>
          <a:xfrm>
            <a:off x="7848600" y="5181600"/>
            <a:ext cx="2514600" cy="381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dirty="0">
                <a:latin typeface="Arial Math"/>
                <a:cs typeface="Times New Roman" pitchFamily="18" charset="0"/>
              </a:rPr>
              <a:t>Right skewed</a:t>
            </a:r>
          </a:p>
        </p:txBody>
      </p:sp>
      <p:sp>
        <p:nvSpPr>
          <p:cNvPr id="87" name="TextBox 20"/>
          <p:cNvSpPr txBox="1"/>
          <p:nvPr/>
        </p:nvSpPr>
        <p:spPr>
          <a:xfrm>
            <a:off x="4876800" y="5181600"/>
            <a:ext cx="2514600" cy="381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dirty="0">
                <a:latin typeface="Arial Math"/>
                <a:cs typeface="Times New Roman" pitchFamily="18" charset="0"/>
              </a:rPr>
              <a:t>Symmetric</a:t>
            </a:r>
          </a:p>
        </p:txBody>
      </p:sp>
    </p:spTree>
    <p:extLst>
      <p:ext uri="{BB962C8B-B14F-4D97-AF65-F5344CB8AC3E}">
        <p14:creationId xmlns:p14="http://schemas.microsoft.com/office/powerpoint/2010/main" val="35846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r="9930"/>
          <a:stretch/>
        </p:blipFill>
        <p:spPr>
          <a:xfrm flipH="1">
            <a:off x="9743849" y="2859675"/>
            <a:ext cx="785042" cy="1195622"/>
          </a:xfrm>
          <a:prstGeom prst="rect">
            <a:avLst/>
          </a:prstGeom>
        </p:spPr>
      </p:pic>
      <p:sp>
        <p:nvSpPr>
          <p:cNvPr id="2" name="TextBox 1"/>
          <p:cNvSpPr txBox="1"/>
          <p:nvPr/>
        </p:nvSpPr>
        <p:spPr>
          <a:xfrm>
            <a:off x="1803778" y="1025841"/>
            <a:ext cx="7776122"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How to detect potential/possible/suspected outliers </a:t>
            </a:r>
          </a:p>
          <a:p>
            <a:r>
              <a:rPr lang="en-US" sz="2400" dirty="0">
                <a:solidFill>
                  <a:schemeClr val="tx1"/>
                </a:solidFill>
                <a:latin typeface="Arial Math"/>
                <a:cs typeface="Times New Roman" pitchFamily="18" charset="0"/>
              </a:rPr>
              <a:t>(I call them Zombies)</a:t>
            </a:r>
          </a:p>
        </p:txBody>
      </p:sp>
      <p:sp>
        <p:nvSpPr>
          <p:cNvPr id="57" name="TextBox 56"/>
          <p:cNvSpPr txBox="1"/>
          <p:nvPr/>
        </p:nvSpPr>
        <p:spPr>
          <a:xfrm>
            <a:off x="1691031" y="1884443"/>
            <a:ext cx="2438400" cy="461665"/>
          </a:xfrm>
          <a:prstGeom prst="rect">
            <a:avLst/>
          </a:prstGeom>
          <a:noFill/>
        </p:spPr>
        <p:txBody>
          <a:bodyPr wrap="square" rtlCol="0">
            <a:spAutoFit/>
          </a:bodyPr>
          <a:lstStyle/>
          <a:p>
            <a:r>
              <a:rPr lang="en-US" sz="2400" dirty="0">
                <a:latin typeface="Arial Math"/>
                <a:cs typeface="Times New Roman" pitchFamily="18" charset="0"/>
              </a:rPr>
              <a:t>Lower fence:</a:t>
            </a:r>
          </a:p>
        </p:txBody>
      </p:sp>
      <p:sp>
        <p:nvSpPr>
          <p:cNvPr id="58" name="TextBox 57"/>
          <p:cNvSpPr txBox="1"/>
          <p:nvPr/>
        </p:nvSpPr>
        <p:spPr>
          <a:xfrm>
            <a:off x="1344443" y="2345080"/>
            <a:ext cx="3061792" cy="461665"/>
          </a:xfrm>
          <a:prstGeom prst="rect">
            <a:avLst/>
          </a:prstGeom>
          <a:noFill/>
        </p:spPr>
        <p:txBody>
          <a:bodyPr wrap="square" rtlCol="0">
            <a:spAutoFit/>
          </a:bodyPr>
          <a:lstStyle/>
          <a:p>
            <a:r>
              <a:rPr lang="en-US" sz="2400" dirty="0">
                <a:latin typeface="Arial Math"/>
                <a:cs typeface="Times New Roman" pitchFamily="18" charset="0"/>
              </a:rPr>
              <a:t>LF = Q</a:t>
            </a:r>
            <a:r>
              <a:rPr lang="en-US" sz="2400" baseline="-25000" dirty="0">
                <a:latin typeface="Arial Math"/>
                <a:cs typeface="Times New Roman" pitchFamily="18" charset="0"/>
              </a:rPr>
              <a:t>1</a:t>
            </a:r>
            <a:r>
              <a:rPr lang="en-US" sz="2400" dirty="0">
                <a:latin typeface="Arial Math"/>
                <a:cs typeface="Times New Roman" pitchFamily="18" charset="0"/>
              </a:rPr>
              <a:t> – 1.5 * IQR</a:t>
            </a:r>
          </a:p>
        </p:txBody>
      </p:sp>
      <p:sp>
        <p:nvSpPr>
          <p:cNvPr id="59" name="TextBox 58"/>
          <p:cNvSpPr txBox="1"/>
          <p:nvPr/>
        </p:nvSpPr>
        <p:spPr>
          <a:xfrm>
            <a:off x="7893049" y="1884444"/>
            <a:ext cx="2110857" cy="461665"/>
          </a:xfrm>
          <a:prstGeom prst="rect">
            <a:avLst/>
          </a:prstGeom>
          <a:noFill/>
        </p:spPr>
        <p:txBody>
          <a:bodyPr wrap="square" rtlCol="0">
            <a:spAutoFit/>
          </a:bodyPr>
          <a:lstStyle/>
          <a:p>
            <a:r>
              <a:rPr lang="en-US" sz="2400" dirty="0">
                <a:latin typeface="Arial Math"/>
                <a:cs typeface="Times New Roman" pitchFamily="18" charset="0"/>
              </a:rPr>
              <a:t>Upper fence:</a:t>
            </a:r>
          </a:p>
        </p:txBody>
      </p:sp>
      <p:sp>
        <p:nvSpPr>
          <p:cNvPr id="60" name="TextBox 59"/>
          <p:cNvSpPr txBox="1"/>
          <p:nvPr/>
        </p:nvSpPr>
        <p:spPr>
          <a:xfrm>
            <a:off x="7459871" y="2343845"/>
            <a:ext cx="3079988" cy="461665"/>
          </a:xfrm>
          <a:prstGeom prst="rect">
            <a:avLst/>
          </a:prstGeom>
          <a:noFill/>
        </p:spPr>
        <p:txBody>
          <a:bodyPr wrap="square" rtlCol="0">
            <a:spAutoFit/>
          </a:bodyPr>
          <a:lstStyle/>
          <a:p>
            <a:r>
              <a:rPr lang="en-US" sz="2400" dirty="0">
                <a:latin typeface="Arial Math"/>
                <a:cs typeface="Times New Roman" pitchFamily="18" charset="0"/>
              </a:rPr>
              <a:t>UF = Q</a:t>
            </a:r>
            <a:r>
              <a:rPr lang="en-US" sz="2400" baseline="-25000" dirty="0">
                <a:latin typeface="Arial Math"/>
                <a:cs typeface="Times New Roman" pitchFamily="18" charset="0"/>
              </a:rPr>
              <a:t>3</a:t>
            </a:r>
            <a:r>
              <a:rPr lang="en-US" sz="2400" dirty="0">
                <a:latin typeface="Arial Math"/>
                <a:cs typeface="Times New Roman" pitchFamily="18" charset="0"/>
              </a:rPr>
              <a:t> + 1.5 * IQR</a:t>
            </a:r>
          </a:p>
        </p:txBody>
      </p:sp>
      <p:cxnSp>
        <p:nvCxnSpPr>
          <p:cNvPr id="62" name="Straight Connector 61"/>
          <p:cNvCxnSpPr/>
          <p:nvPr/>
        </p:nvCxnSpPr>
        <p:spPr>
          <a:xfrm>
            <a:off x="2797016" y="4588637"/>
            <a:ext cx="6479737" cy="2121"/>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2701766" y="4588378"/>
            <a:ext cx="190500" cy="2106"/>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9168871" y="4588378"/>
            <a:ext cx="190500" cy="2106"/>
          </a:xfrm>
          <a:prstGeom prst="line">
            <a:avLst/>
          </a:prstGeom>
          <a:ln w="19050">
            <a:solidFill>
              <a:sysClr val="windowText" lastClr="00000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6030568" y="4217162"/>
            <a:ext cx="1604147" cy="6858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400">
              <a:latin typeface="Arial Math"/>
            </a:endParaRPr>
          </a:p>
        </p:txBody>
      </p:sp>
      <p:sp>
        <p:nvSpPr>
          <p:cNvPr id="107" name="Rectangle 106"/>
          <p:cNvSpPr/>
          <p:nvPr/>
        </p:nvSpPr>
        <p:spPr>
          <a:xfrm>
            <a:off x="4426423" y="4217162"/>
            <a:ext cx="1616776"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2400">
              <a:latin typeface="Arial Math"/>
            </a:endParaRPr>
          </a:p>
        </p:txBody>
      </p:sp>
      <p:sp>
        <p:nvSpPr>
          <p:cNvPr id="108" name="TextBox 18"/>
          <p:cNvSpPr txBox="1"/>
          <p:nvPr/>
        </p:nvSpPr>
        <p:spPr>
          <a:xfrm>
            <a:off x="2607550" y="4931537"/>
            <a:ext cx="606291"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b="1" dirty="0">
                <a:latin typeface="Arial Math"/>
                <a:cs typeface="Times New Roman" pitchFamily="18" charset="0"/>
              </a:rPr>
              <a:t>LF</a:t>
            </a:r>
          </a:p>
        </p:txBody>
      </p:sp>
      <p:sp>
        <p:nvSpPr>
          <p:cNvPr id="109" name="TextBox 19"/>
          <p:cNvSpPr txBox="1"/>
          <p:nvPr/>
        </p:nvSpPr>
        <p:spPr>
          <a:xfrm>
            <a:off x="4173803" y="4912486"/>
            <a:ext cx="631553"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1</a:t>
            </a:r>
          </a:p>
        </p:txBody>
      </p:sp>
      <p:sp>
        <p:nvSpPr>
          <p:cNvPr id="110" name="TextBox 20"/>
          <p:cNvSpPr txBox="1"/>
          <p:nvPr/>
        </p:nvSpPr>
        <p:spPr>
          <a:xfrm>
            <a:off x="8954447" y="4931537"/>
            <a:ext cx="707340"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b="1" dirty="0">
                <a:latin typeface="Arial Math"/>
                <a:cs typeface="Times New Roman" pitchFamily="18" charset="0"/>
              </a:rPr>
              <a:t>UF</a:t>
            </a:r>
          </a:p>
        </p:txBody>
      </p:sp>
      <p:sp>
        <p:nvSpPr>
          <p:cNvPr id="111" name="TextBox 21"/>
          <p:cNvSpPr txBox="1"/>
          <p:nvPr/>
        </p:nvSpPr>
        <p:spPr>
          <a:xfrm>
            <a:off x="5740054" y="4931536"/>
            <a:ext cx="568398"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FF0000"/>
                </a:solidFill>
                <a:latin typeface="Arial Math"/>
                <a:cs typeface="Times New Roman" pitchFamily="18" charset="0"/>
              </a:rPr>
              <a:t>Q</a:t>
            </a:r>
            <a:r>
              <a:rPr lang="en-US" sz="2400" baseline="-25000" dirty="0">
                <a:solidFill>
                  <a:srgbClr val="FF0000"/>
                </a:solidFill>
                <a:latin typeface="Arial Math"/>
                <a:cs typeface="Times New Roman" pitchFamily="18" charset="0"/>
              </a:rPr>
              <a:t>2</a:t>
            </a:r>
            <a:endParaRPr lang="en-US" sz="2400" dirty="0">
              <a:solidFill>
                <a:srgbClr val="FF0000"/>
              </a:solidFill>
              <a:latin typeface="Arial Math"/>
              <a:cs typeface="Times New Roman" pitchFamily="18" charset="0"/>
            </a:endParaRPr>
          </a:p>
        </p:txBody>
      </p:sp>
      <p:sp>
        <p:nvSpPr>
          <p:cNvPr id="112" name="TextBox 22"/>
          <p:cNvSpPr txBox="1"/>
          <p:nvPr/>
        </p:nvSpPr>
        <p:spPr>
          <a:xfrm>
            <a:off x="7394724" y="4902962"/>
            <a:ext cx="631553"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solidFill>
                  <a:srgbClr val="002060"/>
                </a:solidFill>
                <a:latin typeface="Arial Math"/>
                <a:cs typeface="Times New Roman" pitchFamily="18" charset="0"/>
              </a:rPr>
              <a:t>Q</a:t>
            </a:r>
            <a:r>
              <a:rPr lang="en-US" sz="2400" baseline="-25000" dirty="0">
                <a:solidFill>
                  <a:srgbClr val="002060"/>
                </a:solidFill>
                <a:latin typeface="Arial Math"/>
                <a:cs typeface="Times New Roman" pitchFamily="18" charset="0"/>
              </a:rPr>
              <a:t>3</a:t>
            </a:r>
          </a:p>
        </p:txBody>
      </p:sp>
      <p:sp>
        <p:nvSpPr>
          <p:cNvPr id="114" name="Oval 113"/>
          <p:cNvSpPr/>
          <p:nvPr/>
        </p:nvSpPr>
        <p:spPr>
          <a:xfrm>
            <a:off x="9781995" y="4543996"/>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15" name="Oval 114"/>
          <p:cNvSpPr/>
          <p:nvPr/>
        </p:nvSpPr>
        <p:spPr>
          <a:xfrm>
            <a:off x="10100969" y="4542158"/>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16" name="Oval 115"/>
          <p:cNvSpPr/>
          <p:nvPr/>
        </p:nvSpPr>
        <p:spPr>
          <a:xfrm>
            <a:off x="10489335" y="4543077"/>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17" name="Oval 116"/>
          <p:cNvSpPr/>
          <p:nvPr/>
        </p:nvSpPr>
        <p:spPr>
          <a:xfrm>
            <a:off x="10893529" y="4543077"/>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18" name="Oval 117"/>
          <p:cNvSpPr/>
          <p:nvPr/>
        </p:nvSpPr>
        <p:spPr>
          <a:xfrm>
            <a:off x="1293919" y="4545834"/>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19" name="Oval 118"/>
          <p:cNvSpPr/>
          <p:nvPr/>
        </p:nvSpPr>
        <p:spPr>
          <a:xfrm>
            <a:off x="1612893" y="4543996"/>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20" name="Oval 119"/>
          <p:cNvSpPr/>
          <p:nvPr/>
        </p:nvSpPr>
        <p:spPr>
          <a:xfrm>
            <a:off x="2001258" y="4544915"/>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sp>
        <p:nvSpPr>
          <p:cNvPr id="121" name="Oval 120"/>
          <p:cNvSpPr/>
          <p:nvPr/>
        </p:nvSpPr>
        <p:spPr>
          <a:xfrm>
            <a:off x="2405453" y="4544915"/>
            <a:ext cx="10104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Math"/>
            </a:endParaRPr>
          </a:p>
        </p:txBody>
      </p:sp>
      <p:pic>
        <p:nvPicPr>
          <p:cNvPr id="122" name="Picture 121" descr="gt-brace-png.png"/>
          <p:cNvPicPr>
            <a:picLocks noChangeAspect="1"/>
          </p:cNvPicPr>
          <p:nvPr/>
        </p:nvPicPr>
        <p:blipFill>
          <a:blip r:embed="rId3" cstate="print"/>
          <a:stretch>
            <a:fillRect/>
          </a:stretch>
        </p:blipFill>
        <p:spPr>
          <a:xfrm rot="16200000">
            <a:off x="10134840" y="4018372"/>
            <a:ext cx="304800" cy="1616779"/>
          </a:xfrm>
          <a:prstGeom prst="rect">
            <a:avLst/>
          </a:prstGeom>
        </p:spPr>
      </p:pic>
      <p:sp>
        <p:nvSpPr>
          <p:cNvPr id="123" name="TextBox 20"/>
          <p:cNvSpPr txBox="1"/>
          <p:nvPr/>
        </p:nvSpPr>
        <p:spPr>
          <a:xfrm>
            <a:off x="8493996" y="5400329"/>
            <a:ext cx="3586487" cy="2407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rPr>
              <a:t>Observations greater </a:t>
            </a:r>
          </a:p>
          <a:p>
            <a:r>
              <a:rPr lang="en-US" sz="2400" dirty="0">
                <a:latin typeface="Arial Math"/>
              </a:rPr>
              <a:t>than UF are </a:t>
            </a:r>
            <a:r>
              <a:rPr lang="en-US" sz="2400" dirty="0">
                <a:latin typeface="Arial Math"/>
                <a:cs typeface="Times New Roman" pitchFamily="18" charset="0"/>
              </a:rPr>
              <a:t>suspected outliers</a:t>
            </a:r>
          </a:p>
        </p:txBody>
      </p:sp>
      <p:pic>
        <p:nvPicPr>
          <p:cNvPr id="124" name="Picture 123" descr="gt-brace-png.png"/>
          <p:cNvPicPr>
            <a:picLocks noChangeAspect="1"/>
          </p:cNvPicPr>
          <p:nvPr/>
        </p:nvPicPr>
        <p:blipFill>
          <a:blip r:embed="rId3" cstate="print"/>
          <a:stretch>
            <a:fillRect/>
          </a:stretch>
        </p:blipFill>
        <p:spPr>
          <a:xfrm rot="16200000">
            <a:off x="1697287" y="4068897"/>
            <a:ext cx="304800" cy="1515731"/>
          </a:xfrm>
          <a:prstGeom prst="rect">
            <a:avLst/>
          </a:prstGeom>
        </p:spPr>
      </p:pic>
      <p:sp>
        <p:nvSpPr>
          <p:cNvPr id="125" name="TextBox 20"/>
          <p:cNvSpPr txBox="1"/>
          <p:nvPr/>
        </p:nvSpPr>
        <p:spPr>
          <a:xfrm>
            <a:off x="371892" y="5403015"/>
            <a:ext cx="3258731" cy="5668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400" dirty="0">
                <a:latin typeface="Arial Math"/>
              </a:rPr>
              <a:t>Observations smaller </a:t>
            </a:r>
          </a:p>
          <a:p>
            <a:r>
              <a:rPr lang="en-US" sz="2400" dirty="0">
                <a:latin typeface="Arial Math"/>
              </a:rPr>
              <a:t>than LF are </a:t>
            </a:r>
            <a:r>
              <a:rPr lang="en-US" sz="2400" dirty="0">
                <a:latin typeface="Arial Math"/>
                <a:cs typeface="Times New Roman" pitchFamily="18" charset="0"/>
              </a:rPr>
              <a:t>suspected outliers</a:t>
            </a:r>
          </a:p>
        </p:txBody>
      </p:sp>
      <p:pic>
        <p:nvPicPr>
          <p:cNvPr id="4" name="Picture 3"/>
          <p:cNvPicPr>
            <a:picLocks noChangeAspect="1"/>
          </p:cNvPicPr>
          <p:nvPr/>
        </p:nvPicPr>
        <p:blipFill rotWithShape="1">
          <a:blip r:embed="rId4"/>
          <a:srcRect l="48594" t="26155" b="7714"/>
          <a:stretch/>
        </p:blipFill>
        <p:spPr>
          <a:xfrm>
            <a:off x="8360899" y="2800586"/>
            <a:ext cx="1175158" cy="1228299"/>
          </a:xfrm>
          <a:prstGeom prst="rect">
            <a:avLst/>
          </a:prstGeom>
        </p:spPr>
      </p:pic>
      <p:pic>
        <p:nvPicPr>
          <p:cNvPr id="32" name="Picture 31"/>
          <p:cNvPicPr>
            <a:picLocks noChangeAspect="1"/>
          </p:cNvPicPr>
          <p:nvPr/>
        </p:nvPicPr>
        <p:blipFill rotWithShape="1">
          <a:blip r:embed="rId4"/>
          <a:srcRect l="48594" t="26155" b="7714"/>
          <a:stretch/>
        </p:blipFill>
        <p:spPr>
          <a:xfrm flipH="1">
            <a:off x="2208384" y="2799954"/>
            <a:ext cx="1175158" cy="1228299"/>
          </a:xfrm>
          <a:prstGeom prst="rect">
            <a:avLst/>
          </a:prstGeom>
        </p:spPr>
      </p:pic>
      <p:pic>
        <p:nvPicPr>
          <p:cNvPr id="5" name="Picture 4"/>
          <p:cNvPicPr>
            <a:picLocks noChangeAspect="1"/>
          </p:cNvPicPr>
          <p:nvPr/>
        </p:nvPicPr>
        <p:blipFill rotWithShape="1">
          <a:blip r:embed="rId2"/>
          <a:srcRect r="9930"/>
          <a:stretch/>
        </p:blipFill>
        <p:spPr>
          <a:xfrm>
            <a:off x="1076850" y="2743045"/>
            <a:ext cx="878912" cy="1195622"/>
          </a:xfrm>
          <a:prstGeom prst="rect">
            <a:avLst/>
          </a:prstGeom>
        </p:spPr>
      </p:pic>
    </p:spTree>
    <p:extLst>
      <p:ext uri="{BB962C8B-B14F-4D97-AF65-F5344CB8AC3E}">
        <p14:creationId xmlns:p14="http://schemas.microsoft.com/office/powerpoint/2010/main" val="181616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par>
                                <p:cTn id="8" presetID="1"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left)">
                                      <p:cBhvr>
                                        <p:cTn id="14" dur="500"/>
                                        <p:tgtEl>
                                          <p:spTgt spid="59"/>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1+#ppt_w/2"/>
                                          </p:val>
                                        </p:tav>
                                        <p:tav tm="100000">
                                          <p:val>
                                            <p:strVal val="#ppt_x"/>
                                          </p:val>
                                        </p:tav>
                                      </p:tavLst>
                                    </p:anim>
                                    <p:anim calcmode="lin" valueType="num">
                                      <p:cBhvr additive="base">
                                        <p:cTn id="21" dur="500" fill="hold"/>
                                        <p:tgtEl>
                                          <p:spTgt spid="3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left)">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wipe(down)">
                                      <p:cBhvr>
                                        <p:cTn id="41" dur="500"/>
                                        <p:tgtEl>
                                          <p:spTgt spid="108"/>
                                        </p:tgtEl>
                                      </p:cBhvr>
                                    </p:animEffect>
                                  </p:childTnLst>
                                </p:cTn>
                              </p:par>
                              <p:par>
                                <p:cTn id="42" presetID="22" presetClass="entr" presetSubtype="4"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00"/>
                                        <p:tgtEl>
                                          <p:spTgt spid="6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down)">
                                      <p:cBhvr>
                                        <p:cTn id="47" dur="500"/>
                                        <p:tgtEl>
                                          <p:spTgt spid="10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wipe(down)">
                                      <p:cBhvr>
                                        <p:cTn id="50" dur="500"/>
                                        <p:tgtEl>
                                          <p:spTgt spid="10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wipe(down)">
                                      <p:cBhvr>
                                        <p:cTn id="53" dur="500"/>
                                        <p:tgtEl>
                                          <p:spTgt spid="111"/>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down)">
                                      <p:cBhvr>
                                        <p:cTn id="56" dur="500"/>
                                        <p:tgtEl>
                                          <p:spTgt spid="99"/>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wipe(down)">
                                      <p:cBhvr>
                                        <p:cTn id="59" dur="500"/>
                                        <p:tgtEl>
                                          <p:spTgt spid="11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wipe(down)">
                                      <p:cBhvr>
                                        <p:cTn id="62" dur="500"/>
                                        <p:tgtEl>
                                          <p:spTgt spid="11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99" grpId="0" animBg="1"/>
      <p:bldP spid="107" grpId="0" animBg="1"/>
      <p:bldP spid="108" grpId="0"/>
      <p:bldP spid="109" grpId="0"/>
      <p:bldP spid="110" grpId="0"/>
      <p:bldP spid="111" grpId="0"/>
      <p:bldP spid="112" grpId="0"/>
      <p:bldP spid="114" grpId="0" animBg="1"/>
      <p:bldP spid="115" grpId="0" animBg="1"/>
      <p:bldP spid="116" grpId="0" animBg="1"/>
      <p:bldP spid="117" grpId="0" animBg="1"/>
      <p:bldP spid="118" grpId="0" animBg="1"/>
      <p:bldP spid="119" grpId="0" animBg="1"/>
      <p:bldP spid="120" grpId="0" animBg="1"/>
      <p:bldP spid="121" grpId="0" animBg="1"/>
      <p:bldP spid="123" grpId="0"/>
      <p:bldP spid="1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838201"/>
            <a:ext cx="8915400" cy="1200329"/>
          </a:xfrm>
          <a:prstGeom prst="rect">
            <a:avLst/>
          </a:prstGeom>
          <a:noFill/>
        </p:spPr>
        <p:txBody>
          <a:bodyPr wrap="square" rtlCol="0">
            <a:spAutoFit/>
          </a:bodyPr>
          <a:lstStyle/>
          <a:p>
            <a:r>
              <a:rPr lang="en-US" b="1" dirty="0">
                <a:latin typeface="Arial Math"/>
                <a:cs typeface="Times New Roman" pitchFamily="18" charset="0"/>
              </a:rPr>
              <a:t>Fraud Detection</a:t>
            </a:r>
            <a:r>
              <a:rPr lang="en-US" dirty="0">
                <a:latin typeface="Arial Math"/>
                <a:cs typeface="Times New Roman" pitchFamily="18" charset="0"/>
              </a:rPr>
              <a:t>  As part of “ its customers first” program, a cellular phone company monitors monthly phone usage. The program identifies unusual use and alerts the customer that their phone may have been used by another person. The following data in this program for the past 20 months.</a:t>
            </a:r>
          </a:p>
        </p:txBody>
      </p:sp>
      <p:sp>
        <p:nvSpPr>
          <p:cNvPr id="3" name="TextBox 2"/>
          <p:cNvSpPr txBox="1"/>
          <p:nvPr/>
        </p:nvSpPr>
        <p:spPr>
          <a:xfrm>
            <a:off x="1600199" y="326316"/>
            <a:ext cx="1566081"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000" dirty="0">
                <a:solidFill>
                  <a:schemeClr val="tx1"/>
                </a:solidFill>
                <a:latin typeface="Arial Math"/>
                <a:cs typeface="Times New Roman" pitchFamily="18" charset="0"/>
              </a:rPr>
              <a:t>Example :</a:t>
            </a:r>
          </a:p>
        </p:txBody>
      </p:sp>
      <p:graphicFrame>
        <p:nvGraphicFramePr>
          <p:cNvPr id="22" name="Object 2"/>
          <p:cNvGraphicFramePr>
            <a:graphicFrameLocks noChangeAspect="1"/>
          </p:cNvGraphicFramePr>
          <p:nvPr>
            <p:extLst>
              <p:ext uri="{D42A27DB-BD31-4B8C-83A1-F6EECF244321}">
                <p14:modId xmlns:p14="http://schemas.microsoft.com/office/powerpoint/2010/main" val="2685782604"/>
              </p:ext>
            </p:extLst>
          </p:nvPr>
        </p:nvGraphicFramePr>
        <p:xfrm>
          <a:off x="3962401" y="5762228"/>
          <a:ext cx="1089025" cy="381000"/>
        </p:xfrm>
        <a:graphic>
          <a:graphicData uri="http://schemas.openxmlformats.org/presentationml/2006/ole">
            <mc:AlternateContent xmlns:mc="http://schemas.openxmlformats.org/markup-compatibility/2006">
              <mc:Choice xmlns:v="urn:schemas-microsoft-com:vml" Requires="v">
                <p:oleObj name="Equation" r:id="rId2" imgW="596880" imgH="215640" progId="Equation.3">
                  <p:embed/>
                </p:oleObj>
              </mc:Choice>
              <mc:Fallback>
                <p:oleObj name="Equation" r:id="rId2" imgW="596880" imgH="2156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5762228"/>
                        <a:ext cx="10890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1624583" y="5230889"/>
            <a:ext cx="3542731" cy="369332"/>
          </a:xfrm>
          <a:prstGeom prst="rect">
            <a:avLst/>
          </a:prstGeom>
          <a:noFill/>
        </p:spPr>
        <p:txBody>
          <a:bodyPr wrap="square" rtlCol="0">
            <a:spAutoFit/>
          </a:bodyPr>
          <a:lstStyle/>
          <a:p>
            <a:r>
              <a:rPr lang="en-US" dirty="0">
                <a:latin typeface="Arial Math"/>
                <a:cs typeface="Times New Roman" pitchFamily="18" charset="0"/>
              </a:rPr>
              <a:t>Five number summary</a:t>
            </a:r>
          </a:p>
        </p:txBody>
      </p:sp>
      <p:graphicFrame>
        <p:nvGraphicFramePr>
          <p:cNvPr id="24" name="Object 3"/>
          <p:cNvGraphicFramePr>
            <a:graphicFrameLocks noChangeAspect="1"/>
          </p:cNvGraphicFramePr>
          <p:nvPr>
            <p:extLst>
              <p:ext uri="{D42A27DB-BD31-4B8C-83A1-F6EECF244321}">
                <p14:modId xmlns:p14="http://schemas.microsoft.com/office/powerpoint/2010/main" val="1187431943"/>
              </p:ext>
            </p:extLst>
          </p:nvPr>
        </p:nvGraphicFramePr>
        <p:xfrm>
          <a:off x="2765425" y="5762228"/>
          <a:ext cx="1041400" cy="381000"/>
        </p:xfrm>
        <a:graphic>
          <a:graphicData uri="http://schemas.openxmlformats.org/presentationml/2006/ole">
            <mc:AlternateContent xmlns:mc="http://schemas.openxmlformats.org/markup-compatibility/2006">
              <mc:Choice xmlns:v="urn:schemas-microsoft-com:vml" Requires="v">
                <p:oleObj name="Equation" r:id="rId4" imgW="571320" imgH="215640" progId="Equation.3">
                  <p:embed/>
                </p:oleObj>
              </mc:Choice>
              <mc:Fallback>
                <p:oleObj name="Equation" r:id="rId4" imgW="5713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425" y="5762228"/>
                        <a:ext cx="1041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4"/>
          <p:cNvGraphicFramePr>
            <a:graphicFrameLocks noChangeAspect="1"/>
          </p:cNvGraphicFramePr>
          <p:nvPr>
            <p:extLst>
              <p:ext uri="{D42A27DB-BD31-4B8C-83A1-F6EECF244321}">
                <p14:modId xmlns:p14="http://schemas.microsoft.com/office/powerpoint/2010/main" val="623922291"/>
              </p:ext>
            </p:extLst>
          </p:nvPr>
        </p:nvGraphicFramePr>
        <p:xfrm>
          <a:off x="1752600" y="5784454"/>
          <a:ext cx="947738" cy="314325"/>
        </p:xfrm>
        <a:graphic>
          <a:graphicData uri="http://schemas.openxmlformats.org/presentationml/2006/ole">
            <mc:AlternateContent xmlns:mc="http://schemas.openxmlformats.org/markup-compatibility/2006">
              <mc:Choice xmlns:v="urn:schemas-microsoft-com:vml" Requires="v">
                <p:oleObj name="Equation" r:id="rId6" imgW="520560" imgH="177480" progId="Equation.3">
                  <p:embed/>
                </p:oleObj>
              </mc:Choice>
              <mc:Fallback>
                <p:oleObj name="Equation" r:id="rId6" imgW="52056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5784454"/>
                        <a:ext cx="947738"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5"/>
          <p:cNvGraphicFramePr>
            <a:graphicFrameLocks noChangeAspect="1"/>
          </p:cNvGraphicFramePr>
          <p:nvPr>
            <p:extLst>
              <p:ext uri="{D42A27DB-BD31-4B8C-83A1-F6EECF244321}">
                <p14:modId xmlns:p14="http://schemas.microsoft.com/office/powerpoint/2010/main" val="4061198778"/>
              </p:ext>
            </p:extLst>
          </p:nvPr>
        </p:nvGraphicFramePr>
        <p:xfrm>
          <a:off x="5167314" y="5740004"/>
          <a:ext cx="1271587" cy="403225"/>
        </p:xfrm>
        <a:graphic>
          <a:graphicData uri="http://schemas.openxmlformats.org/presentationml/2006/ole">
            <mc:AlternateContent xmlns:mc="http://schemas.openxmlformats.org/markup-compatibility/2006">
              <mc:Choice xmlns:v="urn:schemas-microsoft-com:vml" Requires="v">
                <p:oleObj name="Equation" r:id="rId8" imgW="698400" imgH="228600" progId="Equation.3">
                  <p:embed/>
                </p:oleObj>
              </mc:Choice>
              <mc:Fallback>
                <p:oleObj name="Equation" r:id="rId8" imgW="6984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7314" y="5740004"/>
                        <a:ext cx="1271587"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6"/>
          <p:cNvGraphicFramePr>
            <a:graphicFrameLocks noChangeAspect="1"/>
          </p:cNvGraphicFramePr>
          <p:nvPr>
            <p:extLst>
              <p:ext uri="{D42A27DB-BD31-4B8C-83A1-F6EECF244321}">
                <p14:modId xmlns:p14="http://schemas.microsoft.com/office/powerpoint/2010/main" val="3389153916"/>
              </p:ext>
            </p:extLst>
          </p:nvPr>
        </p:nvGraphicFramePr>
        <p:xfrm>
          <a:off x="6570664" y="5782867"/>
          <a:ext cx="973137" cy="314325"/>
        </p:xfrm>
        <a:graphic>
          <a:graphicData uri="http://schemas.openxmlformats.org/presentationml/2006/ole">
            <mc:AlternateContent xmlns:mc="http://schemas.openxmlformats.org/markup-compatibility/2006">
              <mc:Choice xmlns:v="urn:schemas-microsoft-com:vml" Requires="v">
                <p:oleObj name="Equation" r:id="rId10" imgW="533160" imgH="177480" progId="Equation.3">
                  <p:embed/>
                </p:oleObj>
              </mc:Choice>
              <mc:Fallback>
                <p:oleObj name="Equation" r:id="rId10" imgW="53316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0664" y="5782867"/>
                        <a:ext cx="973137"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1432651619"/>
              </p:ext>
            </p:extLst>
          </p:nvPr>
        </p:nvGraphicFramePr>
        <p:xfrm>
          <a:off x="3733800" y="2057400"/>
          <a:ext cx="3549650" cy="1752600"/>
        </p:xfrm>
        <a:graphic>
          <a:graphicData uri="http://schemas.openxmlformats.org/drawingml/2006/table">
            <a:tbl>
              <a:tblPr firstRow="1" bandRow="1">
                <a:tableStyleId>{8799B23B-EC83-4686-B30A-512413B5E67A}</a:tableStyleId>
              </a:tblPr>
              <a:tblGrid>
                <a:gridCol w="709930">
                  <a:extLst>
                    <a:ext uri="{9D8B030D-6E8A-4147-A177-3AD203B41FA5}">
                      <a16:colId xmlns:a16="http://schemas.microsoft.com/office/drawing/2014/main" val="20000"/>
                    </a:ext>
                  </a:extLst>
                </a:gridCol>
                <a:gridCol w="709930">
                  <a:extLst>
                    <a:ext uri="{9D8B030D-6E8A-4147-A177-3AD203B41FA5}">
                      <a16:colId xmlns:a16="http://schemas.microsoft.com/office/drawing/2014/main" val="20001"/>
                    </a:ext>
                  </a:extLst>
                </a:gridCol>
                <a:gridCol w="709930">
                  <a:extLst>
                    <a:ext uri="{9D8B030D-6E8A-4147-A177-3AD203B41FA5}">
                      <a16:colId xmlns:a16="http://schemas.microsoft.com/office/drawing/2014/main" val="20002"/>
                    </a:ext>
                  </a:extLst>
                </a:gridCol>
                <a:gridCol w="709930">
                  <a:extLst>
                    <a:ext uri="{9D8B030D-6E8A-4147-A177-3AD203B41FA5}">
                      <a16:colId xmlns:a16="http://schemas.microsoft.com/office/drawing/2014/main" val="20003"/>
                    </a:ext>
                  </a:extLst>
                </a:gridCol>
                <a:gridCol w="709930">
                  <a:extLst>
                    <a:ext uri="{9D8B030D-6E8A-4147-A177-3AD203B41FA5}">
                      <a16:colId xmlns:a16="http://schemas.microsoft.com/office/drawing/2014/main" val="20004"/>
                    </a:ext>
                  </a:extLst>
                </a:gridCol>
              </a:tblGrid>
              <a:tr h="438150">
                <a:tc>
                  <a:txBody>
                    <a:bodyPr/>
                    <a:lstStyle/>
                    <a:p>
                      <a:pPr algn="ctr" fontAlgn="b"/>
                      <a:r>
                        <a:rPr lang="en-US" sz="2000" b="0" i="0" u="none" strike="noStrike" dirty="0">
                          <a:latin typeface="Times New Roman" pitchFamily="18" charset="0"/>
                          <a:cs typeface="Times New Roman" pitchFamily="18" charset="0"/>
                        </a:rPr>
                        <a:t>346</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345</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489</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358</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471</a:t>
                      </a:r>
                    </a:p>
                  </a:txBody>
                  <a:tcPr marL="9525" marR="9525" marT="9525" marB="0" anchor="ctr"/>
                </a:tc>
                <a:extLst>
                  <a:ext uri="{0D108BD9-81ED-4DB2-BD59-A6C34878D82A}">
                    <a16:rowId xmlns:a16="http://schemas.microsoft.com/office/drawing/2014/main" val="10000"/>
                  </a:ext>
                </a:extLst>
              </a:tr>
              <a:tr h="438150">
                <a:tc>
                  <a:txBody>
                    <a:bodyPr/>
                    <a:lstStyle/>
                    <a:p>
                      <a:pPr algn="ctr" fontAlgn="b"/>
                      <a:r>
                        <a:rPr lang="en-US" sz="2000" b="0" i="0" u="none" strike="noStrike" dirty="0">
                          <a:latin typeface="Times New Roman" pitchFamily="18" charset="0"/>
                          <a:cs typeface="Times New Roman" pitchFamily="18" charset="0"/>
                        </a:rPr>
                        <a:t>442</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466</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505</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466</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372</a:t>
                      </a:r>
                    </a:p>
                  </a:txBody>
                  <a:tcPr marL="9525" marR="9525" marT="9525" marB="0" anchor="ctr"/>
                </a:tc>
                <a:extLst>
                  <a:ext uri="{0D108BD9-81ED-4DB2-BD59-A6C34878D82A}">
                    <a16:rowId xmlns:a16="http://schemas.microsoft.com/office/drawing/2014/main" val="10001"/>
                  </a:ext>
                </a:extLst>
              </a:tr>
              <a:tr h="438150">
                <a:tc>
                  <a:txBody>
                    <a:bodyPr/>
                    <a:lstStyle/>
                    <a:p>
                      <a:pPr algn="ctr" fontAlgn="b"/>
                      <a:r>
                        <a:rPr lang="en-US" sz="2000" b="0" i="0" u="none" strike="noStrike" dirty="0">
                          <a:latin typeface="Times New Roman" pitchFamily="18" charset="0"/>
                          <a:cs typeface="Times New Roman" pitchFamily="18" charset="0"/>
                        </a:rPr>
                        <a:t>442</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461</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515</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549</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437</a:t>
                      </a:r>
                    </a:p>
                  </a:txBody>
                  <a:tcPr marL="9525" marR="9525" marT="9525" marB="0" anchor="ctr"/>
                </a:tc>
                <a:extLst>
                  <a:ext uri="{0D108BD9-81ED-4DB2-BD59-A6C34878D82A}">
                    <a16:rowId xmlns:a16="http://schemas.microsoft.com/office/drawing/2014/main" val="10002"/>
                  </a:ext>
                </a:extLst>
              </a:tr>
              <a:tr h="438150">
                <a:tc>
                  <a:txBody>
                    <a:bodyPr/>
                    <a:lstStyle/>
                    <a:p>
                      <a:pPr algn="ctr" fontAlgn="b"/>
                      <a:r>
                        <a:rPr lang="en-US" sz="2000" b="0" i="0" u="none" strike="noStrike" dirty="0">
                          <a:latin typeface="Times New Roman" pitchFamily="18" charset="0"/>
                          <a:cs typeface="Times New Roman" pitchFamily="18" charset="0"/>
                        </a:rPr>
                        <a:t>480</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490</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429</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470</a:t>
                      </a:r>
                    </a:p>
                  </a:txBody>
                  <a:tcPr marL="9525" marR="9525" marT="9525" marB="0" anchor="ctr"/>
                </a:tc>
                <a:tc>
                  <a:txBody>
                    <a:bodyPr/>
                    <a:lstStyle/>
                    <a:p>
                      <a:pPr algn="ctr" fontAlgn="b"/>
                      <a:r>
                        <a:rPr lang="en-US" sz="2000" b="0" i="0" u="none" strike="noStrike" dirty="0">
                          <a:latin typeface="Times New Roman" pitchFamily="18" charset="0"/>
                          <a:cs typeface="Times New Roman" pitchFamily="18" charset="0"/>
                        </a:rPr>
                        <a:t>516</a:t>
                      </a:r>
                    </a:p>
                  </a:txBody>
                  <a:tcPr marL="9525" marR="9525" marT="9525" marB="0" anchor="ctr"/>
                </a:tc>
                <a:extLst>
                  <a:ext uri="{0D108BD9-81ED-4DB2-BD59-A6C34878D82A}">
                    <a16:rowId xmlns:a16="http://schemas.microsoft.com/office/drawing/2014/main" val="10003"/>
                  </a:ext>
                </a:extLst>
              </a:tr>
            </a:tbl>
          </a:graphicData>
        </a:graphic>
      </p:graphicFrame>
      <p:sp>
        <p:nvSpPr>
          <p:cNvPr id="41" name="TextBox 40"/>
          <p:cNvSpPr txBox="1"/>
          <p:nvPr/>
        </p:nvSpPr>
        <p:spPr>
          <a:xfrm>
            <a:off x="1524000" y="3886201"/>
            <a:ext cx="8915400" cy="646331"/>
          </a:xfrm>
          <a:prstGeom prst="rect">
            <a:avLst/>
          </a:prstGeom>
          <a:noFill/>
        </p:spPr>
        <p:txBody>
          <a:bodyPr wrap="square" rtlCol="0">
            <a:spAutoFit/>
          </a:bodyPr>
          <a:lstStyle/>
          <a:p>
            <a:r>
              <a:rPr lang="en-US" dirty="0">
                <a:latin typeface="Arial Math"/>
                <a:cs typeface="Times New Roman" pitchFamily="18" charset="0"/>
              </a:rPr>
              <a:t>Find the mean and standard deviation with and without the outliers. Find the five number summary along the way.</a:t>
            </a:r>
          </a:p>
        </p:txBody>
      </p:sp>
      <p:sp>
        <p:nvSpPr>
          <p:cNvPr id="42" name="Rectangle 41"/>
          <p:cNvSpPr/>
          <p:nvPr/>
        </p:nvSpPr>
        <p:spPr>
          <a:xfrm>
            <a:off x="2209800" y="5762228"/>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ath"/>
            </a:endParaRPr>
          </a:p>
        </p:txBody>
      </p:sp>
      <p:sp>
        <p:nvSpPr>
          <p:cNvPr id="43" name="Rectangle 42"/>
          <p:cNvSpPr/>
          <p:nvPr/>
        </p:nvSpPr>
        <p:spPr>
          <a:xfrm>
            <a:off x="3352800" y="5762228"/>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ath"/>
            </a:endParaRPr>
          </a:p>
        </p:txBody>
      </p:sp>
      <p:sp>
        <p:nvSpPr>
          <p:cNvPr id="44" name="Rectangle 43"/>
          <p:cNvSpPr/>
          <p:nvPr/>
        </p:nvSpPr>
        <p:spPr>
          <a:xfrm>
            <a:off x="4572000" y="5686028"/>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ath"/>
            </a:endParaRPr>
          </a:p>
        </p:txBody>
      </p:sp>
      <p:sp>
        <p:nvSpPr>
          <p:cNvPr id="45" name="Rectangle 44"/>
          <p:cNvSpPr/>
          <p:nvPr/>
        </p:nvSpPr>
        <p:spPr>
          <a:xfrm>
            <a:off x="5791200" y="5686028"/>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ath"/>
            </a:endParaRPr>
          </a:p>
        </p:txBody>
      </p:sp>
      <p:sp>
        <p:nvSpPr>
          <p:cNvPr id="46" name="Rectangle 45"/>
          <p:cNvSpPr/>
          <p:nvPr/>
        </p:nvSpPr>
        <p:spPr>
          <a:xfrm>
            <a:off x="7086600" y="5686028"/>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Math"/>
            </a:endParaRPr>
          </a:p>
        </p:txBody>
      </p:sp>
      <p:graphicFrame>
        <p:nvGraphicFramePr>
          <p:cNvPr id="17" name="Object 3"/>
          <p:cNvGraphicFramePr>
            <a:graphicFrameLocks noChangeAspect="1"/>
          </p:cNvGraphicFramePr>
          <p:nvPr>
            <p:extLst>
              <p:ext uri="{D42A27DB-BD31-4B8C-83A1-F6EECF244321}">
                <p14:modId xmlns:p14="http://schemas.microsoft.com/office/powerpoint/2010/main" val="797486809"/>
              </p:ext>
            </p:extLst>
          </p:nvPr>
        </p:nvGraphicFramePr>
        <p:xfrm>
          <a:off x="5056187" y="4591045"/>
          <a:ext cx="1851025" cy="554038"/>
        </p:xfrm>
        <a:graphic>
          <a:graphicData uri="http://schemas.openxmlformats.org/presentationml/2006/ole">
            <mc:AlternateContent xmlns:mc="http://schemas.openxmlformats.org/markup-compatibility/2006">
              <mc:Choice xmlns:v="urn:schemas-microsoft-com:vml" Requires="v">
                <p:oleObj name="Equation" r:id="rId12" imgW="698400" imgH="215640" progId="Equation.3">
                  <p:embed/>
                </p:oleObj>
              </mc:Choice>
              <mc:Fallback>
                <p:oleObj name="Equation" r:id="rId12" imgW="698400" imgH="215640" progId="Equation.3">
                  <p:embed/>
                  <p:pic>
                    <p:nvPicPr>
                      <p:cNvPr id="0" name=""/>
                      <p:cNvPicPr>
                        <a:picLocks noChangeAspect="1" noChangeArrowheads="1"/>
                      </p:cNvPicPr>
                      <p:nvPr/>
                    </p:nvPicPr>
                    <p:blipFill>
                      <a:blip r:embed="rId13"/>
                      <a:srcRect/>
                      <a:stretch>
                        <a:fillRect/>
                      </a:stretch>
                    </p:blipFill>
                    <p:spPr bwMode="auto">
                      <a:xfrm>
                        <a:off x="5056187" y="4591045"/>
                        <a:ext cx="1851025" cy="554038"/>
                      </a:xfrm>
                      <a:prstGeom prst="rect">
                        <a:avLst/>
                      </a:prstGeom>
                      <a:noFill/>
                    </p:spPr>
                  </p:pic>
                </p:oleObj>
              </mc:Fallback>
            </mc:AlternateContent>
          </a:graphicData>
        </a:graphic>
      </p:graphicFrame>
      <p:graphicFrame>
        <p:nvGraphicFramePr>
          <p:cNvPr id="18" name="Object 5"/>
          <p:cNvGraphicFramePr>
            <a:graphicFrameLocks noChangeAspect="1"/>
          </p:cNvGraphicFramePr>
          <p:nvPr>
            <p:extLst>
              <p:ext uri="{D42A27DB-BD31-4B8C-83A1-F6EECF244321}">
                <p14:modId xmlns:p14="http://schemas.microsoft.com/office/powerpoint/2010/main" val="709830758"/>
              </p:ext>
            </p:extLst>
          </p:nvPr>
        </p:nvGraphicFramePr>
        <p:xfrm>
          <a:off x="7709258" y="4645720"/>
          <a:ext cx="1931473" cy="444688"/>
        </p:xfrm>
        <a:graphic>
          <a:graphicData uri="http://schemas.openxmlformats.org/presentationml/2006/ole">
            <mc:AlternateContent xmlns:mc="http://schemas.openxmlformats.org/markup-compatibility/2006">
              <mc:Choice xmlns:v="urn:schemas-microsoft-com:vml" Requires="v">
                <p:oleObj name="Equation" r:id="rId14" imgW="749160" imgH="177480" progId="Equation.3">
                  <p:embed/>
                </p:oleObj>
              </mc:Choice>
              <mc:Fallback>
                <p:oleObj name="Equation" r:id="rId14" imgW="749160" imgH="177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09258" y="4645720"/>
                        <a:ext cx="1931473" cy="444688"/>
                      </a:xfrm>
                      <a:prstGeom prst="rect">
                        <a:avLst/>
                      </a:prstGeom>
                      <a:noFill/>
                    </p:spPr>
                  </p:pic>
                </p:oleObj>
              </mc:Fallback>
            </mc:AlternateContent>
          </a:graphicData>
        </a:graphic>
      </p:graphicFrame>
      <p:sp>
        <p:nvSpPr>
          <p:cNvPr id="19" name="TextBox 18"/>
          <p:cNvSpPr txBox="1"/>
          <p:nvPr/>
        </p:nvSpPr>
        <p:spPr>
          <a:xfrm>
            <a:off x="1600199" y="4751029"/>
            <a:ext cx="3542731" cy="369332"/>
          </a:xfrm>
          <a:prstGeom prst="rect">
            <a:avLst/>
          </a:prstGeom>
          <a:noFill/>
        </p:spPr>
        <p:txBody>
          <a:bodyPr wrap="square" rtlCol="0">
            <a:spAutoFit/>
          </a:bodyPr>
          <a:lstStyle/>
          <a:p>
            <a:r>
              <a:rPr lang="en-US" dirty="0">
                <a:latin typeface="Arial Math"/>
                <a:cs typeface="Times New Roman" pitchFamily="18" charset="0"/>
              </a:rPr>
              <a:t>Before removing the outliers</a:t>
            </a:r>
          </a:p>
        </p:txBody>
      </p:sp>
    </p:spTree>
    <p:extLst>
      <p:ext uri="{BB962C8B-B14F-4D97-AF65-F5344CB8AC3E}">
        <p14:creationId xmlns:p14="http://schemas.microsoft.com/office/powerpoint/2010/main" val="23207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par>
                                <p:cTn id="13" presetID="4"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xit" presetSubtype="16" fill="hold" grpId="0" nodeType="clickEffect">
                                  <p:stCondLst>
                                    <p:cond delay="0"/>
                                  </p:stCondLst>
                                  <p:childTnLst>
                                    <p:animEffect transition="out" filter="box(in)">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 presetClass="exit" presetSubtype="16" fill="hold" grpId="0" nodeType="clickEffect">
                                  <p:stCondLst>
                                    <p:cond delay="0"/>
                                  </p:stCondLst>
                                  <p:childTnLst>
                                    <p:animEffect transition="out" filter="box(in)">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xit" presetSubtype="16" fill="hold" grpId="0" nodeType="clickEffect">
                                  <p:stCondLst>
                                    <p:cond delay="0"/>
                                  </p:stCondLst>
                                  <p:childTnLst>
                                    <p:animEffect transition="out" filter="box(in)">
                                      <p:cBhvr>
                                        <p:cTn id="64" dur="500"/>
                                        <p:tgtEl>
                                          <p:spTgt spid="45"/>
                                        </p:tgtEl>
                                      </p:cBhvr>
                                    </p:animEffect>
                                    <p:set>
                                      <p:cBhvr>
                                        <p:cTn id="65" dur="1" fill="hold">
                                          <p:stCondLst>
                                            <p:cond delay="499"/>
                                          </p:stCondLst>
                                        </p:cTn>
                                        <p:tgtEl>
                                          <p:spTgt spid="4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 presetClass="exit" presetSubtype="16" fill="hold" grpId="0" nodeType="clickEffect">
                                  <p:stCondLst>
                                    <p:cond delay="0"/>
                                  </p:stCondLst>
                                  <p:childTnLst>
                                    <p:animEffect transition="out" filter="box(in)">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3" grpId="0" animBg="1"/>
      <p:bldP spid="44" grpId="0" animBg="1"/>
      <p:bldP spid="45" grpId="0" animBg="1"/>
      <p:bldP spid="46"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422" y="2807368"/>
            <a:ext cx="8427307" cy="1107996"/>
          </a:xfrm>
          <a:prstGeom prst="rect">
            <a:avLst/>
          </a:prstGeom>
          <a:noFill/>
        </p:spPr>
        <p:txBody>
          <a:bodyPr wrap="none" rtlCol="0">
            <a:spAutoFit/>
          </a:bodyPr>
          <a:lstStyle/>
          <a:p>
            <a:r>
              <a:rPr lang="en-US" sz="6600" b="1" dirty="0">
                <a:solidFill>
                  <a:srgbClr val="FF0000"/>
                </a:solidFill>
                <a:latin typeface="Arial" panose="020B0604020202020204" pitchFamily="34" charset="0"/>
                <a:cs typeface="Arial" panose="020B0604020202020204" pitchFamily="34" charset="0"/>
              </a:rPr>
              <a:t>Qualitative variables</a:t>
            </a:r>
          </a:p>
        </p:txBody>
      </p:sp>
    </p:spTree>
    <p:extLst>
      <p:ext uri="{BB962C8B-B14F-4D97-AF65-F5344CB8AC3E}">
        <p14:creationId xmlns:p14="http://schemas.microsoft.com/office/powerpoint/2010/main" val="746301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9266" name="Object 3"/>
              <p:cNvSpPr txBox="1"/>
              <p:nvPr/>
            </p:nvSpPr>
            <p:spPr bwMode="auto">
              <a:xfrm>
                <a:off x="2349499" y="4991100"/>
                <a:ext cx="1965325" cy="5207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bar>
                        <m:barPr>
                          <m:pos m:val="top"/>
                          <m:ctrlPr>
                            <a:rPr lang="en-US" sz="2800" i="1" smtClean="0">
                              <a:solidFill>
                                <a:srgbClr val="000000"/>
                              </a:solidFill>
                              <a:latin typeface="Cambria Math" panose="02040503050406030204" pitchFamily="18" charset="0"/>
                            </a:rPr>
                          </m:ctrlPr>
                        </m:barPr>
                        <m:e>
                          <m:r>
                            <m:rPr>
                              <m:sty m:val="p"/>
                            </m:rPr>
                            <a:rPr lang="en-US" sz="2800" i="0">
                              <a:solidFill>
                                <a:srgbClr val="000000"/>
                              </a:solidFill>
                              <a:latin typeface="Cambria Math" panose="02040503050406030204" pitchFamily="18" charset="0"/>
                            </a:rPr>
                            <m:t>x</m:t>
                          </m:r>
                        </m:e>
                      </m:ba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464.33</m:t>
                      </m:r>
                    </m:oMath>
                  </m:oMathPara>
                </a14:m>
                <a:endParaRPr lang="en-US" sz="2800" dirty="0"/>
              </a:p>
            </p:txBody>
          </p:sp>
        </mc:Choice>
        <mc:Fallback xmlns="">
          <p:sp>
            <p:nvSpPr>
              <p:cNvPr id="139266" name="Object 3"/>
              <p:cNvSpPr txBox="1">
                <a:spLocks noRot="1" noChangeAspect="1" noMove="1" noResize="1" noEditPoints="1" noAdjustHandles="1" noChangeArrowheads="1" noChangeShapeType="1" noTextEdit="1"/>
              </p:cNvSpPr>
              <p:nvPr/>
            </p:nvSpPr>
            <p:spPr bwMode="auto">
              <a:xfrm>
                <a:off x="2349499" y="4991100"/>
                <a:ext cx="1965325" cy="520700"/>
              </a:xfrm>
              <a:prstGeom prst="rect">
                <a:avLst/>
              </a:prstGeom>
              <a:blipFill>
                <a:blip r:embed="rId2"/>
                <a:stretch>
                  <a:fillRect/>
                </a:stretch>
              </a:blipFill>
            </p:spPr>
            <p:txBody>
              <a:bodyPr/>
              <a:lstStyle/>
              <a:p>
                <a:r>
                  <a:rPr lang="en-US">
                    <a:noFill/>
                  </a:rPr>
                  <a:t> </a:t>
                </a:r>
              </a:p>
            </p:txBody>
          </p:sp>
        </mc:Fallback>
      </mc:AlternateContent>
      <p:graphicFrame>
        <p:nvGraphicFramePr>
          <p:cNvPr id="139267" name="Object 4"/>
          <p:cNvGraphicFramePr>
            <a:graphicFrameLocks noChangeAspect="1"/>
          </p:cNvGraphicFramePr>
          <p:nvPr>
            <p:extLst>
              <p:ext uri="{D42A27DB-BD31-4B8C-83A1-F6EECF244321}">
                <p14:modId xmlns:p14="http://schemas.microsoft.com/office/powerpoint/2010/main" val="2498434297"/>
              </p:ext>
            </p:extLst>
          </p:nvPr>
        </p:nvGraphicFramePr>
        <p:xfrm>
          <a:off x="1760240" y="3307562"/>
          <a:ext cx="4949010" cy="431106"/>
        </p:xfrm>
        <a:graphic>
          <a:graphicData uri="http://schemas.openxmlformats.org/presentationml/2006/ole">
            <mc:AlternateContent xmlns:mc="http://schemas.openxmlformats.org/markup-compatibility/2006">
              <mc:Choice xmlns:v="urn:schemas-microsoft-com:vml" Requires="v">
                <p:oleObj name="Equation" r:id="rId3" imgW="1981080" imgH="177480" progId="Equation.3">
                  <p:embed/>
                </p:oleObj>
              </mc:Choice>
              <mc:Fallback>
                <p:oleObj name="Equation" r:id="rId3" imgW="1981080" imgH="177480" progId="Equation.3">
                  <p:embed/>
                  <p:pic>
                    <p:nvPicPr>
                      <p:cNvPr id="0" name=""/>
                      <p:cNvPicPr>
                        <a:picLocks noChangeAspect="1" noChangeArrowheads="1"/>
                      </p:cNvPicPr>
                      <p:nvPr/>
                    </p:nvPicPr>
                    <p:blipFill>
                      <a:blip r:embed="rId4"/>
                      <a:srcRect/>
                      <a:stretch>
                        <a:fillRect/>
                      </a:stretch>
                    </p:blipFill>
                    <p:spPr bwMode="auto">
                      <a:xfrm>
                        <a:off x="1760240" y="3307562"/>
                        <a:ext cx="4949010" cy="43110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9268" name="Object 5"/>
              <p:cNvSpPr txBox="1"/>
              <p:nvPr/>
            </p:nvSpPr>
            <p:spPr bwMode="auto">
              <a:xfrm>
                <a:off x="2390775" y="5826125"/>
                <a:ext cx="1924049" cy="2698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sty m:val="p"/>
                        </m:rPr>
                        <a:rPr lang="en-US" sz="2800" i="0" smtClean="0">
                          <a:solidFill>
                            <a:srgbClr val="000000"/>
                          </a:solidFill>
                          <a:latin typeface="Cambria Math" panose="02040503050406030204" pitchFamily="18" charset="0"/>
                        </a:rPr>
                        <m:t>s</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47.58</m:t>
                      </m:r>
                    </m:oMath>
                  </m:oMathPara>
                </a14:m>
                <a:endParaRPr lang="en-US" sz="2800" dirty="0"/>
              </a:p>
            </p:txBody>
          </p:sp>
        </mc:Choice>
        <mc:Fallback xmlns="">
          <p:sp>
            <p:nvSpPr>
              <p:cNvPr id="139268" name="Object 5"/>
              <p:cNvSpPr txBox="1">
                <a:spLocks noRot="1" noChangeAspect="1" noMove="1" noResize="1" noEditPoints="1" noAdjustHandles="1" noChangeArrowheads="1" noChangeShapeType="1" noTextEdit="1"/>
              </p:cNvSpPr>
              <p:nvPr/>
            </p:nvSpPr>
            <p:spPr bwMode="auto">
              <a:xfrm>
                <a:off x="2390775" y="5826125"/>
                <a:ext cx="1924049" cy="269875"/>
              </a:xfrm>
              <a:prstGeom prst="rect">
                <a:avLst/>
              </a:prstGeom>
              <a:blipFill>
                <a:blip r:embed="rId5"/>
                <a:stretch>
                  <a:fillRect b="-43182"/>
                </a:stretch>
              </a:blipFill>
            </p:spPr>
            <p:txBody>
              <a:bodyPr/>
              <a:lstStyle/>
              <a:p>
                <a:r>
                  <a:rPr lang="en-US">
                    <a:noFill/>
                  </a:rPr>
                  <a:t> </a:t>
                </a:r>
              </a:p>
            </p:txBody>
          </p:sp>
        </mc:Fallback>
      </mc:AlternateContent>
      <p:graphicFrame>
        <p:nvGraphicFramePr>
          <p:cNvPr id="139269" name="Object 8"/>
          <p:cNvGraphicFramePr>
            <a:graphicFrameLocks noChangeAspect="1"/>
          </p:cNvGraphicFramePr>
          <p:nvPr>
            <p:extLst>
              <p:ext uri="{D42A27DB-BD31-4B8C-83A1-F6EECF244321}">
                <p14:modId xmlns:p14="http://schemas.microsoft.com/office/powerpoint/2010/main" val="3851368414"/>
              </p:ext>
            </p:extLst>
          </p:nvPr>
        </p:nvGraphicFramePr>
        <p:xfrm>
          <a:off x="1760240" y="1444700"/>
          <a:ext cx="3973644" cy="495609"/>
        </p:xfrm>
        <a:graphic>
          <a:graphicData uri="http://schemas.openxmlformats.org/presentationml/2006/ole">
            <mc:AlternateContent xmlns:mc="http://schemas.openxmlformats.org/markup-compatibility/2006">
              <mc:Choice xmlns:v="urn:schemas-microsoft-com:vml" Requires="v">
                <p:oleObj name="Equation" r:id="rId6" imgW="1574640" imgH="203040" progId="Equation.3">
                  <p:embed/>
                </p:oleObj>
              </mc:Choice>
              <mc:Fallback>
                <p:oleObj name="Equation" r:id="rId6" imgW="157464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0240" y="1444700"/>
                        <a:ext cx="3973644" cy="495609"/>
                      </a:xfrm>
                      <a:prstGeom prst="rect">
                        <a:avLst/>
                      </a:prstGeom>
                      <a:noFill/>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1235995316"/>
              </p:ext>
            </p:extLst>
          </p:nvPr>
        </p:nvGraphicFramePr>
        <p:xfrm>
          <a:off x="1760239" y="2414644"/>
          <a:ext cx="4949011" cy="464148"/>
        </p:xfrm>
        <a:graphic>
          <a:graphicData uri="http://schemas.openxmlformats.org/presentationml/2006/ole">
            <mc:AlternateContent xmlns:mc="http://schemas.openxmlformats.org/markup-compatibility/2006">
              <mc:Choice xmlns:v="urn:schemas-microsoft-com:vml" Requires="v">
                <p:oleObj name="Equation" r:id="rId8" imgW="1841400" imgH="177480" progId="Equation.3">
                  <p:embed/>
                </p:oleObj>
              </mc:Choice>
              <mc:Fallback>
                <p:oleObj name="Equation" r:id="rId8" imgW="1841400" imgH="177480" progId="Equation.3">
                  <p:embed/>
                  <p:pic>
                    <p:nvPicPr>
                      <p:cNvPr id="0" name=""/>
                      <p:cNvPicPr>
                        <a:picLocks noChangeAspect="1" noChangeArrowheads="1"/>
                      </p:cNvPicPr>
                      <p:nvPr/>
                    </p:nvPicPr>
                    <p:blipFill>
                      <a:blip r:embed="rId9"/>
                      <a:srcRect/>
                      <a:stretch>
                        <a:fillRect/>
                      </a:stretch>
                    </p:blipFill>
                    <p:spPr bwMode="auto">
                      <a:xfrm>
                        <a:off x="1760239" y="2414644"/>
                        <a:ext cx="4949011" cy="464148"/>
                      </a:xfrm>
                      <a:prstGeom prst="rect">
                        <a:avLst/>
                      </a:prstGeom>
                      <a:noFill/>
                    </p:spPr>
                  </p:pic>
                </p:oleObj>
              </mc:Fallback>
            </mc:AlternateContent>
          </a:graphicData>
        </a:graphic>
      </p:graphicFrame>
      <p:sp>
        <p:nvSpPr>
          <p:cNvPr id="3" name="TextBox 2"/>
          <p:cNvSpPr txBox="1"/>
          <p:nvPr/>
        </p:nvSpPr>
        <p:spPr>
          <a:xfrm>
            <a:off x="1760239" y="3936605"/>
            <a:ext cx="7614585" cy="830997"/>
          </a:xfrm>
          <a:prstGeom prst="rect">
            <a:avLst/>
          </a:prstGeom>
          <a:noFill/>
        </p:spPr>
        <p:txBody>
          <a:bodyPr wrap="none" rtlCol="0">
            <a:spAutoFit/>
          </a:bodyPr>
          <a:lstStyle/>
          <a:p>
            <a:r>
              <a:rPr lang="en-US" sz="2400" dirty="0">
                <a:latin typeface="Arial Math"/>
              </a:rPr>
              <a:t>The observations 346 and 345 are suspected outliers. </a:t>
            </a:r>
          </a:p>
          <a:p>
            <a:r>
              <a:rPr lang="en-US" sz="2400" dirty="0">
                <a:latin typeface="Arial Math"/>
              </a:rPr>
              <a:t>Hence, after removing those two outliers,</a:t>
            </a:r>
          </a:p>
        </p:txBody>
      </p:sp>
      <p:pic>
        <p:nvPicPr>
          <p:cNvPr id="4" name="Picture 3"/>
          <p:cNvPicPr>
            <a:picLocks noChangeAspect="1"/>
          </p:cNvPicPr>
          <p:nvPr/>
        </p:nvPicPr>
        <p:blipFill>
          <a:blip r:embed="rId10"/>
          <a:stretch>
            <a:fillRect/>
          </a:stretch>
        </p:blipFill>
        <p:spPr>
          <a:xfrm>
            <a:off x="7156249" y="756844"/>
            <a:ext cx="4097313" cy="2121948"/>
          </a:xfrm>
          <a:prstGeom prst="rect">
            <a:avLst/>
          </a:prstGeom>
        </p:spPr>
      </p:pic>
    </p:spTree>
    <p:extLst>
      <p:ext uri="{BB962C8B-B14F-4D97-AF65-F5344CB8AC3E}">
        <p14:creationId xmlns:p14="http://schemas.microsoft.com/office/powerpoint/2010/main" val="22933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9269"/>
                                        </p:tgtEl>
                                        <p:attrNameLst>
                                          <p:attrName>style.visibility</p:attrName>
                                        </p:attrNameLst>
                                      </p:cBhvr>
                                      <p:to>
                                        <p:strVal val="visible"/>
                                      </p:to>
                                    </p:set>
                                    <p:animEffect transition="in" filter="wipe(left)">
                                      <p:cBhvr>
                                        <p:cTn id="7" dur="500"/>
                                        <p:tgtEl>
                                          <p:spTgt spid="13926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9267"/>
                                        </p:tgtEl>
                                        <p:attrNameLst>
                                          <p:attrName>style.visibility</p:attrName>
                                        </p:attrNameLst>
                                      </p:cBhvr>
                                      <p:to>
                                        <p:strVal val="visible"/>
                                      </p:to>
                                    </p:set>
                                    <p:animEffect transition="in" filter="box(in)">
                                      <p:cBhvr>
                                        <p:cTn id="17" dur="500"/>
                                        <p:tgtEl>
                                          <p:spTgt spid="13926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3926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39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93039" y="643727"/>
            <a:ext cx="160474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Example :</a:t>
            </a:r>
          </a:p>
        </p:txBody>
      </p:sp>
      <p:pic>
        <p:nvPicPr>
          <p:cNvPr id="140300" name="Picture 12"/>
          <p:cNvPicPr>
            <a:picLocks noChangeAspect="1" noChangeArrowheads="1"/>
          </p:cNvPicPr>
          <p:nvPr/>
        </p:nvPicPr>
        <p:blipFill>
          <a:blip r:embed="rId2"/>
          <a:srcRect l="23333" t="26667" r="15556" b="20000"/>
          <a:stretch>
            <a:fillRect/>
          </a:stretch>
        </p:blipFill>
        <p:spPr bwMode="auto">
          <a:xfrm>
            <a:off x="1345440" y="1184055"/>
            <a:ext cx="8458200" cy="3803073"/>
          </a:xfrm>
          <a:prstGeom prst="rect">
            <a:avLst/>
          </a:prstGeom>
          <a:noFill/>
          <a:ln w="9525">
            <a:noFill/>
            <a:miter lim="800000"/>
            <a:headEnd/>
            <a:tailEnd/>
          </a:ln>
          <a:effectLst/>
        </p:spPr>
      </p:pic>
      <p:pic>
        <p:nvPicPr>
          <p:cNvPr id="140301" name="Picture 13"/>
          <p:cNvPicPr>
            <a:picLocks noChangeAspect="1" noChangeArrowheads="1"/>
          </p:cNvPicPr>
          <p:nvPr/>
        </p:nvPicPr>
        <p:blipFill>
          <a:blip r:embed="rId3"/>
          <a:srcRect l="15000" t="42000" r="50556" b="52667"/>
          <a:stretch>
            <a:fillRect/>
          </a:stretch>
        </p:blipFill>
        <p:spPr bwMode="auto">
          <a:xfrm>
            <a:off x="1269240" y="4910927"/>
            <a:ext cx="4724400" cy="457200"/>
          </a:xfrm>
          <a:prstGeom prst="rect">
            <a:avLst/>
          </a:prstGeom>
          <a:noFill/>
          <a:ln w="9525">
            <a:solidFill>
              <a:srgbClr val="00B050"/>
            </a:solidFill>
            <a:miter lim="800000"/>
            <a:headEnd/>
            <a:tailEnd/>
          </a:ln>
          <a:effectLst/>
        </p:spPr>
      </p:pic>
      <p:graphicFrame>
        <p:nvGraphicFramePr>
          <p:cNvPr id="17" name="Object 2"/>
          <p:cNvGraphicFramePr>
            <a:graphicFrameLocks noChangeAspect="1"/>
          </p:cNvGraphicFramePr>
          <p:nvPr>
            <p:extLst>
              <p:ext uri="{D42A27DB-BD31-4B8C-83A1-F6EECF244321}">
                <p14:modId xmlns:p14="http://schemas.microsoft.com/office/powerpoint/2010/main" val="3483827039"/>
              </p:ext>
            </p:extLst>
          </p:nvPr>
        </p:nvGraphicFramePr>
        <p:xfrm>
          <a:off x="5324256" y="5901527"/>
          <a:ext cx="1227233" cy="504342"/>
        </p:xfrm>
        <a:graphic>
          <a:graphicData uri="http://schemas.openxmlformats.org/presentationml/2006/ole">
            <mc:AlternateContent xmlns:mc="http://schemas.openxmlformats.org/markup-compatibility/2006">
              <mc:Choice xmlns:v="urn:schemas-microsoft-com:vml" Requires="v">
                <p:oleObj name="Equation" r:id="rId4" imgW="507960" imgH="215640" progId="Equation.3">
                  <p:embed/>
                </p:oleObj>
              </mc:Choice>
              <mc:Fallback>
                <p:oleObj name="Equation" r:id="rId4" imgW="50796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256" y="5901527"/>
                        <a:ext cx="1227233" cy="504342"/>
                      </a:xfrm>
                      <a:prstGeom prst="rect">
                        <a:avLst/>
                      </a:prstGeom>
                      <a:noFill/>
                    </p:spPr>
                  </p:pic>
                </p:oleObj>
              </mc:Fallback>
            </mc:AlternateContent>
          </a:graphicData>
        </a:graphic>
      </p:graphicFrame>
      <p:sp>
        <p:nvSpPr>
          <p:cNvPr id="18" name="TextBox 17"/>
          <p:cNvSpPr txBox="1"/>
          <p:nvPr/>
        </p:nvSpPr>
        <p:spPr>
          <a:xfrm>
            <a:off x="1574039" y="5498302"/>
            <a:ext cx="3276601" cy="461665"/>
          </a:xfrm>
          <a:prstGeom prst="rect">
            <a:avLst/>
          </a:prstGeom>
          <a:noFill/>
        </p:spPr>
        <p:txBody>
          <a:bodyPr wrap="square" rtlCol="0">
            <a:spAutoFit/>
          </a:bodyPr>
          <a:lstStyle/>
          <a:p>
            <a:r>
              <a:rPr lang="en-US" sz="2400" dirty="0">
                <a:latin typeface="Arial Math"/>
                <a:cs typeface="Times New Roman" pitchFamily="18" charset="0"/>
              </a:rPr>
              <a:t>Five number summary</a:t>
            </a:r>
          </a:p>
        </p:txBody>
      </p:sp>
      <p:graphicFrame>
        <p:nvGraphicFramePr>
          <p:cNvPr id="19" name="Object 3"/>
          <p:cNvGraphicFramePr>
            <a:graphicFrameLocks noChangeAspect="1"/>
          </p:cNvGraphicFramePr>
          <p:nvPr>
            <p:extLst>
              <p:ext uri="{D42A27DB-BD31-4B8C-83A1-F6EECF244321}">
                <p14:modId xmlns:p14="http://schemas.microsoft.com/office/powerpoint/2010/main" val="685085904"/>
              </p:ext>
            </p:extLst>
          </p:nvPr>
        </p:nvGraphicFramePr>
        <p:xfrm>
          <a:off x="3836858" y="5901527"/>
          <a:ext cx="1195710" cy="504342"/>
        </p:xfrm>
        <a:graphic>
          <a:graphicData uri="http://schemas.openxmlformats.org/presentationml/2006/ole">
            <mc:AlternateContent xmlns:mc="http://schemas.openxmlformats.org/markup-compatibility/2006">
              <mc:Choice xmlns:v="urn:schemas-microsoft-com:vml" Requires="v">
                <p:oleObj name="Equation" r:id="rId6" imgW="495000" imgH="215640" progId="Equation.3">
                  <p:embed/>
                </p:oleObj>
              </mc:Choice>
              <mc:Fallback>
                <p:oleObj name="Equation" r:id="rId6" imgW="4950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6858" y="5901527"/>
                        <a:ext cx="1195710" cy="504342"/>
                      </a:xfrm>
                      <a:prstGeom prst="rect">
                        <a:avLst/>
                      </a:prstGeom>
                      <a:noFill/>
                    </p:spPr>
                  </p:pic>
                </p:oleObj>
              </mc:Fallback>
            </mc:AlternateContent>
          </a:graphicData>
        </a:graphic>
      </p:graphicFrame>
      <p:graphicFrame>
        <p:nvGraphicFramePr>
          <p:cNvPr id="20" name="Object 4"/>
          <p:cNvGraphicFramePr>
            <a:graphicFrameLocks noChangeAspect="1"/>
          </p:cNvGraphicFramePr>
          <p:nvPr>
            <p:extLst>
              <p:ext uri="{D42A27DB-BD31-4B8C-83A1-F6EECF244321}">
                <p14:modId xmlns:p14="http://schemas.microsoft.com/office/powerpoint/2010/main" val="1541311489"/>
              </p:ext>
            </p:extLst>
          </p:nvPr>
        </p:nvGraphicFramePr>
        <p:xfrm>
          <a:off x="2487412" y="5956748"/>
          <a:ext cx="1010994" cy="440813"/>
        </p:xfrm>
        <a:graphic>
          <a:graphicData uri="http://schemas.openxmlformats.org/presentationml/2006/ole">
            <mc:AlternateContent xmlns:mc="http://schemas.openxmlformats.org/markup-compatibility/2006">
              <mc:Choice xmlns:v="urn:schemas-microsoft-com:vml" Requires="v">
                <p:oleObj name="Equation" r:id="rId8" imgW="368280" imgH="164880" progId="Equation.3">
                  <p:embed/>
                </p:oleObj>
              </mc:Choice>
              <mc:Fallback>
                <p:oleObj name="Equation" r:id="rId8" imgW="368280" imgH="1648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7412" y="5956748"/>
                        <a:ext cx="1010994" cy="440813"/>
                      </a:xfrm>
                      <a:prstGeom prst="rect">
                        <a:avLst/>
                      </a:prstGeom>
                      <a:noFill/>
                    </p:spPr>
                  </p:pic>
                </p:oleObj>
              </mc:Fallback>
            </mc:AlternateContent>
          </a:graphicData>
        </a:graphic>
      </p:graphicFrame>
      <p:graphicFrame>
        <p:nvGraphicFramePr>
          <p:cNvPr id="21" name="Object 5"/>
          <p:cNvGraphicFramePr>
            <a:graphicFrameLocks noChangeAspect="1"/>
          </p:cNvGraphicFramePr>
          <p:nvPr>
            <p:extLst>
              <p:ext uri="{D42A27DB-BD31-4B8C-83A1-F6EECF244321}">
                <p14:modId xmlns:p14="http://schemas.microsoft.com/office/powerpoint/2010/main" val="1472961190"/>
              </p:ext>
            </p:extLst>
          </p:nvPr>
        </p:nvGraphicFramePr>
        <p:xfrm>
          <a:off x="6733417" y="5857756"/>
          <a:ext cx="1236876" cy="539805"/>
        </p:xfrm>
        <a:graphic>
          <a:graphicData uri="http://schemas.openxmlformats.org/presentationml/2006/ole">
            <mc:AlternateContent xmlns:mc="http://schemas.openxmlformats.org/markup-compatibility/2006">
              <mc:Choice xmlns:v="urn:schemas-microsoft-com:vml" Requires="v">
                <p:oleObj name="Equation" r:id="rId10" imgW="507960" imgH="228600" progId="Equation.3">
                  <p:embed/>
                </p:oleObj>
              </mc:Choice>
              <mc:Fallback>
                <p:oleObj name="Equation" r:id="rId10" imgW="50796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3417" y="5857756"/>
                        <a:ext cx="1236876" cy="539805"/>
                      </a:xfrm>
                      <a:prstGeom prst="rect">
                        <a:avLst/>
                      </a:prstGeom>
                      <a:noFill/>
                    </p:spPr>
                  </p:pic>
                </p:oleObj>
              </mc:Fallback>
            </mc:AlternateContent>
          </a:graphicData>
        </a:graphic>
      </p:graphicFrame>
      <p:graphicFrame>
        <p:nvGraphicFramePr>
          <p:cNvPr id="22" name="Object 6"/>
          <p:cNvGraphicFramePr>
            <a:graphicFrameLocks noChangeAspect="1"/>
          </p:cNvGraphicFramePr>
          <p:nvPr>
            <p:extLst>
              <p:ext uri="{D42A27DB-BD31-4B8C-83A1-F6EECF244321}">
                <p14:modId xmlns:p14="http://schemas.microsoft.com/office/powerpoint/2010/main" val="277630667"/>
              </p:ext>
            </p:extLst>
          </p:nvPr>
        </p:nvGraphicFramePr>
        <p:xfrm>
          <a:off x="8208963" y="5883275"/>
          <a:ext cx="1554162" cy="447675"/>
        </p:xfrm>
        <a:graphic>
          <a:graphicData uri="http://schemas.openxmlformats.org/presentationml/2006/ole">
            <mc:AlternateContent xmlns:mc="http://schemas.openxmlformats.org/markup-compatibility/2006">
              <mc:Choice xmlns:v="urn:schemas-microsoft-com:vml" Requires="v">
                <p:oleObj name="Equation" r:id="rId12" imgW="596880" imgH="177480" progId="Equation.3">
                  <p:embed/>
                </p:oleObj>
              </mc:Choice>
              <mc:Fallback>
                <p:oleObj name="Equation" r:id="rId12" imgW="596880" imgH="177480" progId="Equation.3">
                  <p:embed/>
                  <p:pic>
                    <p:nvPicPr>
                      <p:cNvPr id="0" name=""/>
                      <p:cNvPicPr>
                        <a:picLocks noChangeAspect="1" noChangeArrowheads="1"/>
                      </p:cNvPicPr>
                      <p:nvPr/>
                    </p:nvPicPr>
                    <p:blipFill>
                      <a:blip r:embed="rId13"/>
                      <a:srcRect/>
                      <a:stretch>
                        <a:fillRect/>
                      </a:stretch>
                    </p:blipFill>
                    <p:spPr bwMode="auto">
                      <a:xfrm>
                        <a:off x="8208963" y="5883275"/>
                        <a:ext cx="1554162" cy="447675"/>
                      </a:xfrm>
                      <a:prstGeom prst="rect">
                        <a:avLst/>
                      </a:prstGeom>
                      <a:noFill/>
                    </p:spPr>
                  </p:pic>
                </p:oleObj>
              </mc:Fallback>
            </mc:AlternateContent>
          </a:graphicData>
        </a:graphic>
      </p:graphicFrame>
    </p:spTree>
    <p:extLst>
      <p:ext uri="{BB962C8B-B14F-4D97-AF65-F5344CB8AC3E}">
        <p14:creationId xmlns:p14="http://schemas.microsoft.com/office/powerpoint/2010/main" val="955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0301"/>
                                        </p:tgtEl>
                                        <p:attrNameLst>
                                          <p:attrName>style.visibility</p:attrName>
                                        </p:attrNameLst>
                                      </p:cBhvr>
                                      <p:to>
                                        <p:strVal val="visible"/>
                                      </p:to>
                                    </p:set>
                                    <p:animEffect transition="in" filter="wipe(left)">
                                      <p:cBhvr>
                                        <p:cTn id="7" dur="500"/>
                                        <p:tgtEl>
                                          <p:spTgt spid="1403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4"/>
          <p:cNvGraphicFramePr>
            <a:graphicFrameLocks noChangeAspect="1"/>
          </p:cNvGraphicFramePr>
          <p:nvPr>
            <p:extLst>
              <p:ext uri="{D42A27DB-BD31-4B8C-83A1-F6EECF244321}">
                <p14:modId xmlns:p14="http://schemas.microsoft.com/office/powerpoint/2010/main" val="146394225"/>
              </p:ext>
            </p:extLst>
          </p:nvPr>
        </p:nvGraphicFramePr>
        <p:xfrm>
          <a:off x="1610025" y="3098042"/>
          <a:ext cx="4856074" cy="486696"/>
        </p:xfrm>
        <a:graphic>
          <a:graphicData uri="http://schemas.openxmlformats.org/presentationml/2006/ole">
            <mc:AlternateContent xmlns:mc="http://schemas.openxmlformats.org/markup-compatibility/2006">
              <mc:Choice xmlns:v="urn:schemas-microsoft-com:vml" Requires="v">
                <p:oleObj name="Equation" r:id="rId2" imgW="1574640" imgH="177480" progId="Equation.3">
                  <p:embed/>
                </p:oleObj>
              </mc:Choice>
              <mc:Fallback>
                <p:oleObj name="Equation" r:id="rId2" imgW="1574640" imgH="1774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025" y="3098042"/>
                        <a:ext cx="4856074" cy="486696"/>
                      </a:xfrm>
                      <a:prstGeom prst="rect">
                        <a:avLst/>
                      </a:prstGeom>
                      <a:noFill/>
                    </p:spPr>
                  </p:pic>
                </p:oleObj>
              </mc:Fallback>
            </mc:AlternateContent>
          </a:graphicData>
        </a:graphic>
      </p:graphicFrame>
      <p:graphicFrame>
        <p:nvGraphicFramePr>
          <p:cNvPr id="32" name="Object 8"/>
          <p:cNvGraphicFramePr>
            <a:graphicFrameLocks noChangeAspect="1"/>
          </p:cNvGraphicFramePr>
          <p:nvPr>
            <p:extLst>
              <p:ext uri="{D42A27DB-BD31-4B8C-83A1-F6EECF244321}">
                <p14:modId xmlns:p14="http://schemas.microsoft.com/office/powerpoint/2010/main" val="389245192"/>
              </p:ext>
            </p:extLst>
          </p:nvPr>
        </p:nvGraphicFramePr>
        <p:xfrm>
          <a:off x="1608680" y="2472399"/>
          <a:ext cx="3905016" cy="488431"/>
        </p:xfrm>
        <a:graphic>
          <a:graphicData uri="http://schemas.openxmlformats.org/presentationml/2006/ole">
            <mc:AlternateContent xmlns:mc="http://schemas.openxmlformats.org/markup-compatibility/2006">
              <mc:Choice xmlns:v="urn:schemas-microsoft-com:vml" Requires="v">
                <p:oleObj name="Equation" r:id="rId4" imgW="1180800" imgH="203040" progId="Equation.3">
                  <p:embed/>
                </p:oleObj>
              </mc:Choice>
              <mc:Fallback>
                <p:oleObj name="Equation" r:id="rId4" imgW="11808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680" y="2472399"/>
                        <a:ext cx="3905016" cy="488431"/>
                      </a:xfrm>
                      <a:prstGeom prst="rect">
                        <a:avLst/>
                      </a:prstGeom>
                      <a:noFill/>
                    </p:spPr>
                  </p:pic>
                </p:oleObj>
              </mc:Fallback>
            </mc:AlternateContent>
          </a:graphicData>
        </a:graphic>
      </p:graphicFrame>
      <p:graphicFrame>
        <p:nvGraphicFramePr>
          <p:cNvPr id="76831" name="Object 31"/>
          <p:cNvGraphicFramePr>
            <a:graphicFrameLocks noChangeAspect="1"/>
          </p:cNvGraphicFramePr>
          <p:nvPr>
            <p:extLst>
              <p:ext uri="{D42A27DB-BD31-4B8C-83A1-F6EECF244321}">
                <p14:modId xmlns:p14="http://schemas.microsoft.com/office/powerpoint/2010/main" val="3633576972"/>
              </p:ext>
            </p:extLst>
          </p:nvPr>
        </p:nvGraphicFramePr>
        <p:xfrm>
          <a:off x="1608680" y="3859158"/>
          <a:ext cx="4857418" cy="493425"/>
        </p:xfrm>
        <a:graphic>
          <a:graphicData uri="http://schemas.openxmlformats.org/presentationml/2006/ole">
            <mc:AlternateContent xmlns:mc="http://schemas.openxmlformats.org/markup-compatibility/2006">
              <mc:Choice xmlns:v="urn:schemas-microsoft-com:vml" Requires="v">
                <p:oleObj name="Equation" r:id="rId6" imgW="1574640" imgH="177480" progId="Equation.3">
                  <p:embed/>
                </p:oleObj>
              </mc:Choice>
              <mc:Fallback>
                <p:oleObj name="Equation" r:id="rId6" imgW="157464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8680" y="3859158"/>
                        <a:ext cx="4857418" cy="493425"/>
                      </a:xfrm>
                      <a:prstGeom prst="rect">
                        <a:avLst/>
                      </a:prstGeom>
                      <a:noFill/>
                    </p:spPr>
                  </p:pic>
                </p:oleObj>
              </mc:Fallback>
            </mc:AlternateContent>
          </a:graphicData>
        </a:graphic>
      </p:graphicFrame>
      <p:sp>
        <p:nvSpPr>
          <p:cNvPr id="39" name="TextBox 38"/>
          <p:cNvSpPr txBox="1"/>
          <p:nvPr/>
        </p:nvSpPr>
        <p:spPr>
          <a:xfrm>
            <a:off x="1608680" y="4627006"/>
            <a:ext cx="5619825" cy="461665"/>
          </a:xfrm>
          <a:prstGeom prst="rect">
            <a:avLst/>
          </a:prstGeom>
          <a:noFill/>
        </p:spPr>
        <p:txBody>
          <a:bodyPr wrap="square" rtlCol="0">
            <a:spAutoFit/>
          </a:bodyPr>
          <a:lstStyle/>
          <a:p>
            <a:r>
              <a:rPr lang="en-US" sz="2400" dirty="0">
                <a:latin typeface="Arial Math"/>
                <a:cs typeface="Times New Roman" pitchFamily="18" charset="0"/>
              </a:rPr>
              <a:t>The set of suspected outliers is given by</a:t>
            </a:r>
          </a:p>
        </p:txBody>
      </p:sp>
      <p:sp>
        <p:nvSpPr>
          <p:cNvPr id="40" name="TextBox 39"/>
          <p:cNvSpPr txBox="1"/>
          <p:nvPr/>
        </p:nvSpPr>
        <p:spPr>
          <a:xfrm>
            <a:off x="7707573" y="4627005"/>
            <a:ext cx="1941394" cy="461665"/>
          </a:xfrm>
          <a:prstGeom prst="rect">
            <a:avLst/>
          </a:prstGeom>
          <a:noFill/>
        </p:spPr>
        <p:txBody>
          <a:bodyPr wrap="square" rtlCol="0">
            <a:spAutoFit/>
          </a:bodyPr>
          <a:lstStyle/>
          <a:p>
            <a:r>
              <a:rPr lang="en-US" sz="2400" dirty="0">
                <a:latin typeface="Arial Math"/>
                <a:cs typeface="Times New Roman" pitchFamily="18" charset="0"/>
              </a:rPr>
              <a:t>115, 1000</a:t>
            </a:r>
          </a:p>
        </p:txBody>
      </p:sp>
      <p:pic>
        <p:nvPicPr>
          <p:cNvPr id="7" name="Picture 12"/>
          <p:cNvPicPr>
            <a:picLocks noChangeAspect="1" noChangeArrowheads="1"/>
          </p:cNvPicPr>
          <p:nvPr/>
        </p:nvPicPr>
        <p:blipFill rotWithShape="1">
          <a:blip r:embed="rId8"/>
          <a:srcRect l="23333" t="48340" r="15556" b="20000"/>
          <a:stretch/>
        </p:blipFill>
        <p:spPr bwMode="auto">
          <a:xfrm>
            <a:off x="2750887" y="489147"/>
            <a:ext cx="7430421" cy="1983252"/>
          </a:xfrm>
          <a:prstGeom prst="rect">
            <a:avLst/>
          </a:prstGeom>
          <a:noFill/>
          <a:ln w="9525">
            <a:noFill/>
            <a:miter lim="800000"/>
            <a:headEnd/>
            <a:tailEnd/>
          </a:ln>
          <a:effectLst/>
        </p:spPr>
      </p:pic>
    </p:spTree>
    <p:extLst>
      <p:ext uri="{BB962C8B-B14F-4D97-AF65-F5344CB8AC3E}">
        <p14:creationId xmlns:p14="http://schemas.microsoft.com/office/powerpoint/2010/main" val="16648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831"/>
                                        </p:tgtEl>
                                        <p:attrNameLst>
                                          <p:attrName>style.visibility</p:attrName>
                                        </p:attrNameLst>
                                      </p:cBhvr>
                                      <p:to>
                                        <p:strVal val="visible"/>
                                      </p:to>
                                    </p:set>
                                    <p:animEffect transition="in" filter="wipe(left)">
                                      <p:cBhvr>
                                        <p:cTn id="17" dur="500"/>
                                        <p:tgtEl>
                                          <p:spTgt spid="768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ox(i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ox(in)">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4433" y="862885"/>
            <a:ext cx="5789053" cy="5789053"/>
          </a:xfrm>
          <a:prstGeom prst="rect">
            <a:avLst/>
          </a:prstGeom>
        </p:spPr>
      </p:pic>
      <p:sp>
        <p:nvSpPr>
          <p:cNvPr id="3" name="TextBox 2"/>
          <p:cNvSpPr txBox="1"/>
          <p:nvPr/>
        </p:nvSpPr>
        <p:spPr>
          <a:xfrm>
            <a:off x="1193039" y="643727"/>
            <a:ext cx="160474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Example :</a:t>
            </a:r>
          </a:p>
        </p:txBody>
      </p:sp>
      <p:sp>
        <p:nvSpPr>
          <p:cNvPr id="4" name="TextBox 3"/>
          <p:cNvSpPr txBox="1"/>
          <p:nvPr/>
        </p:nvSpPr>
        <p:spPr>
          <a:xfrm>
            <a:off x="2888087" y="643727"/>
            <a:ext cx="8915400" cy="830997"/>
          </a:xfrm>
          <a:prstGeom prst="rect">
            <a:avLst/>
          </a:prstGeom>
          <a:noFill/>
        </p:spPr>
        <p:txBody>
          <a:bodyPr wrap="square" rtlCol="0">
            <a:spAutoFit/>
          </a:bodyPr>
          <a:lstStyle/>
          <a:p>
            <a:r>
              <a:rPr lang="en-US" sz="2400" dirty="0">
                <a:latin typeface="Arial Math"/>
                <a:cs typeface="Times New Roman" pitchFamily="18" charset="0"/>
              </a:rPr>
              <a:t>Using the following boxplot, find the five number summary and the interquartile range.</a:t>
            </a:r>
          </a:p>
        </p:txBody>
      </p:sp>
      <p:sp>
        <p:nvSpPr>
          <p:cNvPr id="5" name="TextBox 4"/>
          <p:cNvSpPr txBox="1"/>
          <p:nvPr/>
        </p:nvSpPr>
        <p:spPr>
          <a:xfrm>
            <a:off x="1193039" y="2019619"/>
            <a:ext cx="8915400" cy="3046988"/>
          </a:xfrm>
          <a:prstGeom prst="rect">
            <a:avLst/>
          </a:prstGeom>
          <a:noFill/>
        </p:spPr>
        <p:txBody>
          <a:bodyPr wrap="square" rtlCol="0">
            <a:spAutoFit/>
          </a:bodyPr>
          <a:lstStyle/>
          <a:p>
            <a:r>
              <a:rPr lang="en-US" sz="2400" dirty="0">
                <a:latin typeface="Arial Math"/>
                <a:cs typeface="Times New Roman" pitchFamily="18" charset="0"/>
              </a:rPr>
              <a:t>The five number summary</a:t>
            </a:r>
          </a:p>
          <a:p>
            <a:r>
              <a:rPr lang="en-US" sz="2400" dirty="0">
                <a:latin typeface="Arial Math"/>
                <a:cs typeface="Times New Roman" pitchFamily="18" charset="0"/>
              </a:rPr>
              <a:t> </a:t>
            </a:r>
          </a:p>
          <a:p>
            <a:r>
              <a:rPr lang="en-US" sz="2400" dirty="0">
                <a:latin typeface="Arial Math"/>
                <a:cs typeface="Times New Roman" pitchFamily="18" charset="0"/>
              </a:rPr>
              <a:t>are       1, 2, 2.5, 4, 7</a:t>
            </a:r>
          </a:p>
          <a:p>
            <a:endParaRPr lang="en-US" sz="2400" dirty="0">
              <a:latin typeface="Arial Math"/>
              <a:cs typeface="Times New Roman" pitchFamily="18" charset="0"/>
            </a:endParaRPr>
          </a:p>
          <a:p>
            <a:endParaRPr lang="en-US" sz="2400" dirty="0">
              <a:latin typeface="Arial Math"/>
              <a:cs typeface="Times New Roman" pitchFamily="18" charset="0"/>
            </a:endParaRPr>
          </a:p>
          <a:p>
            <a:r>
              <a:rPr lang="en-US" sz="2400" dirty="0">
                <a:latin typeface="Arial Math"/>
                <a:cs typeface="Times New Roman" pitchFamily="18" charset="0"/>
              </a:rPr>
              <a:t>and the interquartile range is</a:t>
            </a:r>
          </a:p>
          <a:p>
            <a:r>
              <a:rPr lang="en-US" sz="2400" dirty="0">
                <a:latin typeface="Arial Math"/>
                <a:cs typeface="Times New Roman" pitchFamily="18" charset="0"/>
              </a:rPr>
              <a:t> </a:t>
            </a:r>
          </a:p>
          <a:p>
            <a:r>
              <a:rPr lang="en-US" sz="2400" dirty="0">
                <a:latin typeface="Arial Math"/>
                <a:cs typeface="Times New Roman" pitchFamily="18" charset="0"/>
              </a:rPr>
              <a:t>              IQR=4-2=2</a:t>
            </a:r>
          </a:p>
        </p:txBody>
      </p:sp>
    </p:spTree>
    <p:extLst>
      <p:ext uri="{BB962C8B-B14F-4D97-AF65-F5344CB8AC3E}">
        <p14:creationId xmlns:p14="http://schemas.microsoft.com/office/powerpoint/2010/main" val="16777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4279" y="2350809"/>
            <a:ext cx="7410967" cy="4355051"/>
          </a:xfrm>
          <a:prstGeom prst="rect">
            <a:avLst/>
          </a:prstGeom>
        </p:spPr>
      </p:pic>
      <p:sp>
        <p:nvSpPr>
          <p:cNvPr id="3" name="TextBox 2"/>
          <p:cNvSpPr txBox="1"/>
          <p:nvPr/>
        </p:nvSpPr>
        <p:spPr>
          <a:xfrm>
            <a:off x="879530" y="1140116"/>
            <a:ext cx="1604749"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solidFill>
                <a:latin typeface="Arial Math"/>
                <a:cs typeface="Times New Roman" pitchFamily="18" charset="0"/>
              </a:rPr>
              <a:t>Example :</a:t>
            </a:r>
          </a:p>
        </p:txBody>
      </p:sp>
      <p:sp>
        <p:nvSpPr>
          <p:cNvPr id="4" name="TextBox 3"/>
          <p:cNvSpPr txBox="1"/>
          <p:nvPr/>
        </p:nvSpPr>
        <p:spPr>
          <a:xfrm>
            <a:off x="2574578" y="1140116"/>
            <a:ext cx="8915400" cy="1200329"/>
          </a:xfrm>
          <a:prstGeom prst="rect">
            <a:avLst/>
          </a:prstGeom>
          <a:noFill/>
        </p:spPr>
        <p:txBody>
          <a:bodyPr wrap="square" rtlCol="0">
            <a:spAutoFit/>
          </a:bodyPr>
          <a:lstStyle/>
          <a:p>
            <a:r>
              <a:rPr lang="en-US" sz="2400" dirty="0">
                <a:latin typeface="Arial Math"/>
                <a:cs typeface="Times New Roman" pitchFamily="18" charset="0"/>
              </a:rPr>
              <a:t>Using the following side-by-side boxplots, visually inspect the difference between the treatment group and the control group.</a:t>
            </a:r>
          </a:p>
          <a:p>
            <a:r>
              <a:rPr lang="en-US" sz="2400" dirty="0">
                <a:latin typeface="Arial Math"/>
                <a:cs typeface="Times New Roman" pitchFamily="18" charset="0"/>
              </a:rPr>
              <a:t>(Only discussion.)</a:t>
            </a:r>
          </a:p>
        </p:txBody>
      </p:sp>
    </p:spTree>
    <p:extLst>
      <p:ext uri="{BB962C8B-B14F-4D97-AF65-F5344CB8AC3E}">
        <p14:creationId xmlns:p14="http://schemas.microsoft.com/office/powerpoint/2010/main" val="834442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2134" y="3078051"/>
            <a:ext cx="7616188"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Z-Score (standardization)</a:t>
            </a:r>
          </a:p>
        </p:txBody>
      </p:sp>
    </p:spTree>
    <p:extLst>
      <p:ext uri="{BB962C8B-B14F-4D97-AF65-F5344CB8AC3E}">
        <p14:creationId xmlns:p14="http://schemas.microsoft.com/office/powerpoint/2010/main" val="4216594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9664" y="1275949"/>
            <a:ext cx="8001000" cy="5105400"/>
            <a:chOff x="2050424" y="812309"/>
            <a:chExt cx="8001000" cy="5105400"/>
          </a:xfrm>
        </p:grpSpPr>
        <p:grpSp>
          <p:nvGrpSpPr>
            <p:cNvPr id="3" name="Group 5"/>
            <p:cNvGrpSpPr/>
            <p:nvPr/>
          </p:nvGrpSpPr>
          <p:grpSpPr>
            <a:xfrm>
              <a:off x="2050424" y="812309"/>
              <a:ext cx="8001000" cy="5105400"/>
              <a:chOff x="457200" y="457200"/>
              <a:chExt cx="8001000" cy="5486400"/>
            </a:xfrm>
          </p:grpSpPr>
          <p:graphicFrame>
            <p:nvGraphicFramePr>
              <p:cNvPr id="2" name="Diagram 1"/>
              <p:cNvGraphicFramePr/>
              <p:nvPr/>
            </p:nvGraphicFramePr>
            <p:xfrm>
              <a:off x="457200" y="457200"/>
              <a:ext cx="8001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410" name="Object 2"/>
              <p:cNvGraphicFramePr>
                <a:graphicFrameLocks noChangeAspect="1"/>
              </p:cNvGraphicFramePr>
              <p:nvPr/>
            </p:nvGraphicFramePr>
            <p:xfrm>
              <a:off x="1447800" y="4075137"/>
              <a:ext cx="1497012" cy="885825"/>
            </p:xfrm>
            <a:graphic>
              <a:graphicData uri="http://schemas.openxmlformats.org/presentationml/2006/ole">
                <mc:AlternateContent xmlns:mc="http://schemas.openxmlformats.org/markup-compatibility/2006">
                  <mc:Choice xmlns:v="urn:schemas-microsoft-com:vml" Requires="v">
                    <p:oleObj name="Equation" r:id="rId7" imgW="647640" imgH="393480" progId="Equation.3">
                      <p:embed/>
                    </p:oleObj>
                  </mc:Choice>
                  <mc:Fallback>
                    <p:oleObj name="Equation" r:id="rId7" imgW="64764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075137"/>
                            <a:ext cx="1497012"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7411" name="Object 3"/>
            <p:cNvGraphicFramePr>
              <a:graphicFrameLocks noChangeAspect="1"/>
            </p:cNvGraphicFramePr>
            <p:nvPr>
              <p:extLst>
                <p:ext uri="{D42A27DB-BD31-4B8C-83A1-F6EECF244321}">
                  <p14:modId xmlns:p14="http://schemas.microsoft.com/office/powerpoint/2010/main" val="1579629784"/>
                </p:ext>
              </p:extLst>
            </p:nvPr>
          </p:nvGraphicFramePr>
          <p:xfrm>
            <a:off x="7391401" y="4086226"/>
            <a:ext cx="1438275" cy="942975"/>
          </p:xfrm>
          <a:graphic>
            <a:graphicData uri="http://schemas.openxmlformats.org/presentationml/2006/ole">
              <mc:AlternateContent xmlns:mc="http://schemas.openxmlformats.org/markup-compatibility/2006">
                <mc:Choice xmlns:v="urn:schemas-microsoft-com:vml" Requires="v">
                  <p:oleObj name="Equation" r:id="rId9" imgW="622080" imgH="419040" progId="Equation.3">
                    <p:embed/>
                  </p:oleObj>
                </mc:Choice>
                <mc:Fallback>
                  <p:oleObj name="Equation" r:id="rId9" imgW="622080" imgH="419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1" y="4086226"/>
                          <a:ext cx="1438275"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 name="TextBox 6"/>
          <p:cNvSpPr txBox="1"/>
          <p:nvPr/>
        </p:nvSpPr>
        <p:spPr>
          <a:xfrm>
            <a:off x="546816" y="539778"/>
            <a:ext cx="9504608"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Z- score represents the distance that the data value is from the mean in terms of the number of standard deviations (</a:t>
            </a:r>
            <a:r>
              <a:rPr lang="en-US" sz="2400" dirty="0" err="1">
                <a:latin typeface="Arial" panose="020B0604020202020204" pitchFamily="34" charset="0"/>
                <a:cs typeface="Arial" panose="020B0604020202020204" pitchFamily="34" charset="0"/>
              </a:rPr>
              <a:t>sd</a:t>
            </a:r>
            <a:r>
              <a:rPr lang="en-US" sz="2400" dirty="0">
                <a:latin typeface="Arial" panose="020B0604020202020204" pitchFamily="34" charset="0"/>
                <a:cs typeface="Arial" panose="020B0604020202020204" pitchFamily="34" charset="0"/>
              </a:rPr>
              <a:t>) and it’s </a:t>
            </a:r>
            <a:r>
              <a:rPr lang="en-US" sz="2400" dirty="0" err="1">
                <a:latin typeface="Arial" panose="020B0604020202020204" pitchFamily="34" charset="0"/>
                <a:cs typeface="Arial" panose="020B0604020202020204" pitchFamily="34" charset="0"/>
              </a:rPr>
              <a:t>unitless</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38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98332" y="885117"/>
                <a:ext cx="9504608"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So the Z- score is the amount of standard deviations (</a:t>
                </a:r>
                <a:r>
                  <a:rPr lang="en-US" sz="2400" dirty="0" err="1">
                    <a:latin typeface="Arial" panose="020B0604020202020204" pitchFamily="34" charset="0"/>
                    <a:cs typeface="Arial" panose="020B0604020202020204" pitchFamily="34" charset="0"/>
                  </a:rPr>
                  <a:t>sd</a:t>
                </a:r>
                <a:r>
                  <a:rPr lang="en-US" sz="2400" dirty="0">
                    <a:latin typeface="Arial" panose="020B0604020202020204" pitchFamily="34" charset="0"/>
                    <a:cs typeface="Arial" panose="020B0604020202020204" pitchFamily="34" charset="0"/>
                  </a:rPr>
                  <a:t>) the observation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Arial" panose="020B0604020202020204" pitchFamily="34" charset="0"/>
                    <a:cs typeface="Arial" panose="020B0604020202020204" pitchFamily="34" charset="0"/>
                  </a:rPr>
                  <a:t> is below or above the mean. </a:t>
                </a:r>
              </a:p>
            </p:txBody>
          </p:sp>
        </mc:Choice>
        <mc:Fallback xmlns="">
          <p:sp>
            <p:nvSpPr>
              <p:cNvPr id="2" name="TextBox 1"/>
              <p:cNvSpPr txBox="1">
                <a:spLocks noRot="1" noChangeAspect="1" noMove="1" noResize="1" noEditPoints="1" noAdjustHandles="1" noChangeArrowheads="1" noChangeShapeType="1" noTextEdit="1"/>
              </p:cNvSpPr>
              <p:nvPr/>
            </p:nvSpPr>
            <p:spPr>
              <a:xfrm>
                <a:off x="598332" y="885117"/>
                <a:ext cx="9504608" cy="830997"/>
              </a:xfrm>
              <a:prstGeom prst="rect">
                <a:avLst/>
              </a:prstGeom>
              <a:blipFill rotWithShape="0">
                <a:blip r:embed="rId2"/>
                <a:stretch>
                  <a:fillRect l="-962" t="-5109" b="-16058"/>
                </a:stretch>
              </a:blipFill>
              <a:ln>
                <a:noFill/>
              </a:ln>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6840660" y="1067738"/>
            <a:ext cx="4622872" cy="295047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98331" y="3788415"/>
                <a:ext cx="10865199" cy="830997"/>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Example 1: </a:t>
                </a:r>
                <a:r>
                  <a:rPr lang="en-US" sz="2400" dirty="0">
                    <a:latin typeface="Arial" panose="020B0604020202020204" pitchFamily="34" charset="0"/>
                    <a:cs typeface="Arial" panose="020B0604020202020204" pitchFamily="34" charset="0"/>
                  </a:rPr>
                  <a:t>A Z-score Z=2 means that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r>
                  <a:rPr lang="en-US" sz="2400" dirty="0">
                    <a:latin typeface="Arial" panose="020B0604020202020204" pitchFamily="34" charset="0"/>
                    <a:cs typeface="Arial" panose="020B0604020202020204" pitchFamily="34" charset="0"/>
                  </a:rPr>
                  <a:t> is 2 standard deviations </a:t>
                </a:r>
                <a:r>
                  <a:rPr lang="en-US" sz="2400" i="1" dirty="0">
                    <a:latin typeface="Arial" panose="020B0604020202020204" pitchFamily="34" charset="0"/>
                    <a:cs typeface="Arial" panose="020B0604020202020204" pitchFamily="34" charset="0"/>
                  </a:rPr>
                  <a:t>above</a:t>
                </a:r>
                <a:r>
                  <a:rPr lang="en-US" sz="2400" dirty="0">
                    <a:latin typeface="Arial" panose="020B0604020202020204" pitchFamily="34" charset="0"/>
                    <a:cs typeface="Arial" panose="020B0604020202020204" pitchFamily="34" charset="0"/>
                  </a:rPr>
                  <a:t> the mean.</a:t>
                </a:r>
              </a:p>
            </p:txBody>
          </p:sp>
        </mc:Choice>
        <mc:Fallback xmlns="">
          <p:sp>
            <p:nvSpPr>
              <p:cNvPr id="8" name="Rectangle 7"/>
              <p:cNvSpPr>
                <a:spLocks noRot="1" noChangeAspect="1" noMove="1" noResize="1" noEditPoints="1" noAdjustHandles="1" noChangeArrowheads="1" noChangeShapeType="1" noTextEdit="1"/>
              </p:cNvSpPr>
              <p:nvPr/>
            </p:nvSpPr>
            <p:spPr>
              <a:xfrm>
                <a:off x="598331" y="3788415"/>
                <a:ext cx="10865199" cy="830997"/>
              </a:xfrm>
              <a:prstGeom prst="rect">
                <a:avLst/>
              </a:prstGeom>
              <a:blipFill rotWithShape="0">
                <a:blip r:embed="rId4"/>
                <a:stretch>
                  <a:fillRect l="-841" t="-5109" b="-16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98330" y="5100892"/>
                <a:ext cx="10865199" cy="830997"/>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Example 2: </a:t>
                </a:r>
                <a:r>
                  <a:rPr lang="en-US" sz="2400" dirty="0">
                    <a:latin typeface="Arial" panose="020B0604020202020204" pitchFamily="34" charset="0"/>
                    <a:cs typeface="Arial" panose="020B0604020202020204" pitchFamily="34" charset="0"/>
                  </a:rPr>
                  <a:t>A Z-score Z= -2 means that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r>
                  <a:rPr lang="en-US" sz="2400" dirty="0">
                    <a:latin typeface="Arial" panose="020B0604020202020204" pitchFamily="34" charset="0"/>
                    <a:cs typeface="Arial" panose="020B0604020202020204" pitchFamily="34" charset="0"/>
                  </a:rPr>
                  <a:t> is 2 standard deviations </a:t>
                </a:r>
                <a:r>
                  <a:rPr lang="en-US" sz="2400" i="1" dirty="0">
                    <a:latin typeface="Arial" panose="020B0604020202020204" pitchFamily="34" charset="0"/>
                    <a:cs typeface="Arial" panose="020B0604020202020204" pitchFamily="34" charset="0"/>
                  </a:rPr>
                  <a:t>below</a:t>
                </a:r>
                <a:r>
                  <a:rPr lang="en-US" sz="2400" dirty="0">
                    <a:latin typeface="Arial" panose="020B0604020202020204" pitchFamily="34" charset="0"/>
                    <a:cs typeface="Arial" panose="020B0604020202020204" pitchFamily="34" charset="0"/>
                  </a:rPr>
                  <a:t> the mean.</a:t>
                </a:r>
              </a:p>
            </p:txBody>
          </p:sp>
        </mc:Choice>
        <mc:Fallback xmlns="">
          <p:sp>
            <p:nvSpPr>
              <p:cNvPr id="9" name="Rectangle 8"/>
              <p:cNvSpPr>
                <a:spLocks noRot="1" noChangeAspect="1" noMove="1" noResize="1" noEditPoints="1" noAdjustHandles="1" noChangeArrowheads="1" noChangeShapeType="1" noTextEdit="1"/>
              </p:cNvSpPr>
              <p:nvPr/>
            </p:nvSpPr>
            <p:spPr>
              <a:xfrm>
                <a:off x="598330" y="5100892"/>
                <a:ext cx="10865199" cy="830997"/>
              </a:xfrm>
              <a:prstGeom prst="rect">
                <a:avLst/>
              </a:prstGeom>
              <a:blipFill rotWithShape="0">
                <a:blip r:embed="rId5"/>
                <a:stretch>
                  <a:fillRect l="-841" t="-5147" b="-16912"/>
                </a:stretch>
              </a:blipFill>
            </p:spPr>
            <p:txBody>
              <a:bodyPr/>
              <a:lstStyle/>
              <a:p>
                <a:r>
                  <a:rPr lang="en-US">
                    <a:noFill/>
                  </a:rPr>
                  <a:t> </a:t>
                </a:r>
              </a:p>
            </p:txBody>
          </p:sp>
        </mc:Fallback>
      </mc:AlternateContent>
      <p:sp>
        <p:nvSpPr>
          <p:cNvPr id="3" name="Down Arrow 2"/>
          <p:cNvSpPr/>
          <p:nvPr/>
        </p:nvSpPr>
        <p:spPr>
          <a:xfrm rot="5400000">
            <a:off x="5715340" y="2842061"/>
            <a:ext cx="631178" cy="566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p:cNvSpPr txBox="1"/>
              <p:nvPr/>
            </p:nvSpPr>
            <p:spPr>
              <a:xfrm>
                <a:off x="2569703" y="2737481"/>
                <a:ext cx="2651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𝑍</m:t>
                      </m:r>
                      <m:r>
                        <a:rPr lang="en-US" sz="3200" b="0" i="1" smtClean="0">
                          <a:latin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𝜎</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𝜇</m:t>
                      </m:r>
                    </m:oMath>
                  </m:oMathPara>
                </a14:m>
                <a:endParaRPr lang="en-US" sz="3200" dirty="0"/>
              </a:p>
            </p:txBody>
          </p:sp>
        </mc:Choice>
        <mc:Fallback xmlns="">
          <p:sp>
            <p:nvSpPr>
              <p:cNvPr id="4" name="TextBox 3"/>
              <p:cNvSpPr txBox="1">
                <a:spLocks noRot="1" noChangeAspect="1" noMove="1" noResize="1" noEditPoints="1" noAdjustHandles="1" noChangeArrowheads="1" noChangeShapeType="1" noTextEdit="1"/>
              </p:cNvSpPr>
              <p:nvPr/>
            </p:nvSpPr>
            <p:spPr>
              <a:xfrm>
                <a:off x="2569703" y="2737481"/>
                <a:ext cx="2651495" cy="584775"/>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348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994" y="731950"/>
            <a:ext cx="1295400"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000" dirty="0">
                <a:solidFill>
                  <a:schemeClr val="tx1"/>
                </a:solidFill>
                <a:latin typeface="Times New Roman" pitchFamily="18" charset="0"/>
                <a:cs typeface="Times New Roman" pitchFamily="18" charset="0"/>
              </a:rPr>
              <a:t>Example :</a:t>
            </a:r>
          </a:p>
        </p:txBody>
      </p:sp>
      <p:sp>
        <p:nvSpPr>
          <p:cNvPr id="3" name="TextBox 2"/>
          <p:cNvSpPr txBox="1"/>
          <p:nvPr/>
        </p:nvSpPr>
        <p:spPr>
          <a:xfrm>
            <a:off x="2350394" y="616803"/>
            <a:ext cx="8925059"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If a student got 18/20 in Biology, 16/20 in Statistics and 170/200 in Chemistry. Where </a:t>
            </a:r>
          </a:p>
        </p:txBody>
      </p:sp>
      <p:graphicFrame>
        <p:nvGraphicFramePr>
          <p:cNvPr id="18434" name="Object 2"/>
          <p:cNvGraphicFramePr>
            <a:graphicFrameLocks noChangeAspect="1"/>
          </p:cNvGraphicFramePr>
          <p:nvPr>
            <p:extLst>
              <p:ext uri="{D42A27DB-BD31-4B8C-83A1-F6EECF244321}">
                <p14:modId xmlns:p14="http://schemas.microsoft.com/office/powerpoint/2010/main" val="3307659996"/>
              </p:ext>
            </p:extLst>
          </p:nvPr>
        </p:nvGraphicFramePr>
        <p:xfrm>
          <a:off x="522666" y="2946712"/>
          <a:ext cx="2611437" cy="885825"/>
        </p:xfrm>
        <a:graphic>
          <a:graphicData uri="http://schemas.openxmlformats.org/presentationml/2006/ole">
            <mc:AlternateContent xmlns:mc="http://schemas.openxmlformats.org/markup-compatibility/2006">
              <mc:Choice xmlns:v="urn:schemas-microsoft-com:vml" Requires="v">
                <p:oleObj name="Equation" r:id="rId2" imgW="1130040" imgH="393480" progId="Equation.3">
                  <p:embed/>
                </p:oleObj>
              </mc:Choice>
              <mc:Fallback>
                <p:oleObj name="Equation" r:id="rId2" imgW="1130040" imgH="3934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66" y="2946712"/>
                        <a:ext cx="2611437"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111584130"/>
              </p:ext>
            </p:extLst>
          </p:nvPr>
        </p:nvGraphicFramePr>
        <p:xfrm>
          <a:off x="522666" y="3937312"/>
          <a:ext cx="2289175" cy="885825"/>
        </p:xfrm>
        <a:graphic>
          <a:graphicData uri="http://schemas.openxmlformats.org/presentationml/2006/ole">
            <mc:AlternateContent xmlns:mc="http://schemas.openxmlformats.org/markup-compatibility/2006">
              <mc:Choice xmlns:v="urn:schemas-microsoft-com:vml" Requires="v">
                <p:oleObj name="Equation" r:id="rId4" imgW="990360" imgH="393480" progId="Equation.3">
                  <p:embed/>
                </p:oleObj>
              </mc:Choice>
              <mc:Fallback>
                <p:oleObj name="Equation" r:id="rId4" imgW="9903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66" y="3937312"/>
                        <a:ext cx="228917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extLst>
              <p:ext uri="{D42A27DB-BD31-4B8C-83A1-F6EECF244321}">
                <p14:modId xmlns:p14="http://schemas.microsoft.com/office/powerpoint/2010/main" val="1139590080"/>
              </p:ext>
            </p:extLst>
          </p:nvPr>
        </p:nvGraphicFramePr>
        <p:xfrm>
          <a:off x="459165" y="5080312"/>
          <a:ext cx="2876550" cy="885825"/>
        </p:xfrm>
        <a:graphic>
          <a:graphicData uri="http://schemas.openxmlformats.org/presentationml/2006/ole">
            <mc:AlternateContent xmlns:mc="http://schemas.openxmlformats.org/markup-compatibility/2006">
              <mc:Choice xmlns:v="urn:schemas-microsoft-com:vml" Requires="v">
                <p:oleObj name="Equation" r:id="rId6" imgW="1244520" imgH="393480" progId="Equation.3">
                  <p:embed/>
                </p:oleObj>
              </mc:Choice>
              <mc:Fallback>
                <p:oleObj name="Equation" r:id="rId6" imgW="12445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65" y="5080312"/>
                        <a:ext cx="2876550"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7" name="Object 5"/>
          <p:cNvGraphicFramePr>
            <a:graphicFrameLocks noChangeAspect="1"/>
          </p:cNvGraphicFramePr>
          <p:nvPr>
            <p:extLst>
              <p:ext uri="{D42A27DB-BD31-4B8C-83A1-F6EECF244321}">
                <p14:modId xmlns:p14="http://schemas.microsoft.com/office/powerpoint/2010/main" val="3783457406"/>
              </p:ext>
            </p:extLst>
          </p:nvPr>
        </p:nvGraphicFramePr>
        <p:xfrm>
          <a:off x="5343525" y="1246188"/>
          <a:ext cx="2613025" cy="1543050"/>
        </p:xfrm>
        <a:graphic>
          <a:graphicData uri="http://schemas.openxmlformats.org/presentationml/2006/ole">
            <mc:AlternateContent xmlns:mc="http://schemas.openxmlformats.org/markup-compatibility/2006">
              <mc:Choice xmlns:v="urn:schemas-microsoft-com:vml" Requires="v">
                <p:oleObj name="Equation" r:id="rId8" imgW="1130040" imgH="685800" progId="Equation.3">
                  <p:embed/>
                </p:oleObj>
              </mc:Choice>
              <mc:Fallback>
                <p:oleObj name="Equation" r:id="rId8" imgW="1130040" imgH="685800" progId="Equation.3">
                  <p:embed/>
                  <p:pic>
                    <p:nvPicPr>
                      <p:cNvPr id="0" name=""/>
                      <p:cNvPicPr>
                        <a:picLocks noChangeAspect="1" noChangeArrowheads="1"/>
                      </p:cNvPicPr>
                      <p:nvPr/>
                    </p:nvPicPr>
                    <p:blipFill>
                      <a:blip r:embed="rId9"/>
                      <a:srcRect/>
                      <a:stretch>
                        <a:fillRect/>
                      </a:stretch>
                    </p:blipFill>
                    <p:spPr bwMode="auto">
                      <a:xfrm>
                        <a:off x="5343525" y="1246188"/>
                        <a:ext cx="2613025" cy="154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42064" y="3156834"/>
            <a:ext cx="6355728"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Biology grades is 0.5 </a:t>
            </a:r>
            <a:r>
              <a:rPr lang="en-US" sz="2400" i="1" dirty="0" err="1">
                <a:latin typeface="Arial" panose="020B0604020202020204" pitchFamily="34" charset="0"/>
                <a:cs typeface="Arial" panose="020B0604020202020204" pitchFamily="34" charset="0"/>
              </a:rPr>
              <a:t>sd</a:t>
            </a:r>
            <a:r>
              <a:rPr lang="en-US" sz="2400" dirty="0">
                <a:latin typeface="Arial" panose="020B0604020202020204" pitchFamily="34" charset="0"/>
                <a:cs typeface="Arial" panose="020B0604020202020204" pitchFamily="34" charset="0"/>
              </a:rPr>
              <a:t> above the mean</a:t>
            </a:r>
          </a:p>
        </p:txBody>
      </p:sp>
      <p:sp>
        <p:nvSpPr>
          <p:cNvPr id="9" name="TextBox 8"/>
          <p:cNvSpPr txBox="1"/>
          <p:nvPr/>
        </p:nvSpPr>
        <p:spPr>
          <a:xfrm>
            <a:off x="3342064" y="4149350"/>
            <a:ext cx="5956482"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Statistics grade is 1 </a:t>
            </a:r>
            <a:r>
              <a:rPr lang="en-US" sz="2400" i="1" dirty="0" err="1">
                <a:latin typeface="Arial" panose="020B0604020202020204" pitchFamily="34" charset="0"/>
                <a:cs typeface="Arial" panose="020B0604020202020204" pitchFamily="34" charset="0"/>
              </a:rPr>
              <a:t>sd</a:t>
            </a:r>
            <a:r>
              <a:rPr lang="en-US" sz="2400" dirty="0">
                <a:latin typeface="Arial" panose="020B0604020202020204" pitchFamily="34" charset="0"/>
                <a:cs typeface="Arial" panose="020B0604020202020204" pitchFamily="34" charset="0"/>
              </a:rPr>
              <a:t> above the mean</a:t>
            </a:r>
          </a:p>
        </p:txBody>
      </p:sp>
      <p:sp>
        <p:nvSpPr>
          <p:cNvPr id="10" name="TextBox 9"/>
          <p:cNvSpPr txBox="1"/>
          <p:nvPr/>
        </p:nvSpPr>
        <p:spPr>
          <a:xfrm>
            <a:off x="3335715" y="5274635"/>
            <a:ext cx="571178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Chemistry grade is 1 </a:t>
            </a:r>
            <a:r>
              <a:rPr lang="en-US" sz="2400" i="1" dirty="0" err="1">
                <a:latin typeface="Arial" panose="020B0604020202020204" pitchFamily="34" charset="0"/>
                <a:cs typeface="Arial" panose="020B0604020202020204" pitchFamily="34" charset="0"/>
              </a:rPr>
              <a:t>sd</a:t>
            </a:r>
            <a:r>
              <a:rPr lang="en-US" sz="2400" dirty="0">
                <a:latin typeface="Arial" panose="020B0604020202020204" pitchFamily="34" charset="0"/>
                <a:cs typeface="Arial" panose="020B0604020202020204" pitchFamily="34" charset="0"/>
              </a:rPr>
              <a:t> below the mean</a:t>
            </a:r>
          </a:p>
        </p:txBody>
      </p:sp>
      <p:cxnSp>
        <p:nvCxnSpPr>
          <p:cNvPr id="5" name="Straight Arrow Connector 4"/>
          <p:cNvCxnSpPr/>
          <p:nvPr/>
        </p:nvCxnSpPr>
        <p:spPr>
          <a:xfrm>
            <a:off x="7912100" y="6334396"/>
            <a:ext cx="2955701" cy="128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442170" y="6028480"/>
            <a:ext cx="7469930"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The student did best in statistics followed by biology.</a:t>
            </a:r>
          </a:p>
        </p:txBody>
      </p:sp>
      <p:sp>
        <p:nvSpPr>
          <p:cNvPr id="4" name="Oval 3"/>
          <p:cNvSpPr/>
          <p:nvPr/>
        </p:nvSpPr>
        <p:spPr>
          <a:xfrm>
            <a:off x="8152327" y="6300991"/>
            <a:ext cx="64394" cy="62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159289" y="6311722"/>
            <a:ext cx="64394" cy="62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566861" y="6311722"/>
            <a:ext cx="64394" cy="62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4"/>
          <p:cNvGraphicFramePr>
            <a:graphicFrameLocks noChangeAspect="1"/>
          </p:cNvGraphicFramePr>
          <p:nvPr>
            <p:extLst>
              <p:ext uri="{D42A27DB-BD31-4B8C-83A1-F6EECF244321}">
                <p14:modId xmlns:p14="http://schemas.microsoft.com/office/powerpoint/2010/main" val="2771172904"/>
              </p:ext>
            </p:extLst>
          </p:nvPr>
        </p:nvGraphicFramePr>
        <p:xfrm>
          <a:off x="7699185" y="5873155"/>
          <a:ext cx="906283" cy="387382"/>
        </p:xfrm>
        <a:graphic>
          <a:graphicData uri="http://schemas.openxmlformats.org/presentationml/2006/ole">
            <mc:AlternateContent xmlns:mc="http://schemas.openxmlformats.org/markup-compatibility/2006">
              <mc:Choice xmlns:v="urn:schemas-microsoft-com:vml" Requires="v">
                <p:oleObj name="Equation" r:id="rId10" imgW="520560" imgH="228600" progId="Equation.3">
                  <p:embed/>
                </p:oleObj>
              </mc:Choice>
              <mc:Fallback>
                <p:oleObj name="Equation" r:id="rId10" imgW="520560" imgH="228600" progId="Equation.3">
                  <p:embed/>
                  <p:pic>
                    <p:nvPicPr>
                      <p:cNvPr id="0" name=""/>
                      <p:cNvPicPr>
                        <a:picLocks noChangeAspect="1" noChangeArrowheads="1"/>
                      </p:cNvPicPr>
                      <p:nvPr/>
                    </p:nvPicPr>
                    <p:blipFill>
                      <a:blip r:embed="rId11"/>
                      <a:srcRect/>
                      <a:stretch>
                        <a:fillRect/>
                      </a:stretch>
                    </p:blipFill>
                    <p:spPr bwMode="auto">
                      <a:xfrm>
                        <a:off x="7699185" y="5873155"/>
                        <a:ext cx="906283" cy="387382"/>
                      </a:xfrm>
                      <a:prstGeom prst="rect">
                        <a:avLst/>
                      </a:prstGeom>
                      <a:noFill/>
                    </p:spPr>
                  </p:pic>
                </p:oleObj>
              </mc:Fallback>
            </mc:AlternateContent>
          </a:graphicData>
        </a:graphic>
      </p:graphicFrame>
      <p:graphicFrame>
        <p:nvGraphicFramePr>
          <p:cNvPr id="17" name="Object 2"/>
          <p:cNvGraphicFramePr>
            <a:graphicFrameLocks noChangeAspect="1"/>
          </p:cNvGraphicFramePr>
          <p:nvPr>
            <p:extLst>
              <p:ext uri="{D42A27DB-BD31-4B8C-83A1-F6EECF244321}">
                <p14:modId xmlns:p14="http://schemas.microsoft.com/office/powerpoint/2010/main" val="351185483"/>
              </p:ext>
            </p:extLst>
          </p:nvPr>
        </p:nvGraphicFramePr>
        <p:xfrm>
          <a:off x="8835964" y="5861742"/>
          <a:ext cx="977342" cy="367856"/>
        </p:xfrm>
        <a:graphic>
          <a:graphicData uri="http://schemas.openxmlformats.org/presentationml/2006/ole">
            <mc:AlternateContent xmlns:mc="http://schemas.openxmlformats.org/markup-compatibility/2006">
              <mc:Choice xmlns:v="urn:schemas-microsoft-com:vml" Requires="v">
                <p:oleObj name="Equation" r:id="rId12" imgW="558720" imgH="215640" progId="Equation.3">
                  <p:embed/>
                </p:oleObj>
              </mc:Choice>
              <mc:Fallback>
                <p:oleObj name="Equation" r:id="rId12" imgW="558720" imgH="215640" progId="Equation.3">
                  <p:embed/>
                  <p:pic>
                    <p:nvPicPr>
                      <p:cNvPr id="0" name=""/>
                      <p:cNvPicPr>
                        <a:picLocks noChangeAspect="1" noChangeArrowheads="1"/>
                      </p:cNvPicPr>
                      <p:nvPr/>
                    </p:nvPicPr>
                    <p:blipFill>
                      <a:blip r:embed="rId13"/>
                      <a:srcRect/>
                      <a:stretch>
                        <a:fillRect/>
                      </a:stretch>
                    </p:blipFill>
                    <p:spPr bwMode="auto">
                      <a:xfrm>
                        <a:off x="8835964" y="5861742"/>
                        <a:ext cx="977342" cy="367856"/>
                      </a:xfrm>
                      <a:prstGeom prst="rect">
                        <a:avLst/>
                      </a:prstGeom>
                      <a:noFill/>
                    </p:spPr>
                  </p:pic>
                </p:oleObj>
              </mc:Fallback>
            </mc:AlternateContent>
          </a:graphicData>
        </a:graphic>
      </p:graphicFrame>
      <p:graphicFrame>
        <p:nvGraphicFramePr>
          <p:cNvPr id="18" name="Object 3"/>
          <p:cNvGraphicFramePr>
            <a:graphicFrameLocks noChangeAspect="1"/>
          </p:cNvGraphicFramePr>
          <p:nvPr>
            <p:extLst>
              <p:ext uri="{D42A27DB-BD31-4B8C-83A1-F6EECF244321}">
                <p14:modId xmlns:p14="http://schemas.microsoft.com/office/powerpoint/2010/main" val="1920527976"/>
              </p:ext>
            </p:extLst>
          </p:nvPr>
        </p:nvGraphicFramePr>
        <p:xfrm>
          <a:off x="9878621" y="5846176"/>
          <a:ext cx="736992" cy="391451"/>
        </p:xfrm>
        <a:graphic>
          <a:graphicData uri="http://schemas.openxmlformats.org/presentationml/2006/ole">
            <mc:AlternateContent xmlns:mc="http://schemas.openxmlformats.org/markup-compatibility/2006">
              <mc:Choice xmlns:v="urn:schemas-microsoft-com:vml" Requires="v">
                <p:oleObj name="Equation" r:id="rId14" imgW="419040" imgH="228600" progId="Equation.3">
                  <p:embed/>
                </p:oleObj>
              </mc:Choice>
              <mc:Fallback>
                <p:oleObj name="Equation" r:id="rId14" imgW="419040" imgH="228600" progId="Equation.3">
                  <p:embed/>
                  <p:pic>
                    <p:nvPicPr>
                      <p:cNvPr id="0" name=""/>
                      <p:cNvPicPr>
                        <a:picLocks noChangeAspect="1" noChangeArrowheads="1"/>
                      </p:cNvPicPr>
                      <p:nvPr/>
                    </p:nvPicPr>
                    <p:blipFill>
                      <a:blip r:embed="rId15"/>
                      <a:srcRect/>
                      <a:stretch>
                        <a:fillRect/>
                      </a:stretch>
                    </p:blipFill>
                    <p:spPr bwMode="auto">
                      <a:xfrm>
                        <a:off x="9878621" y="5846176"/>
                        <a:ext cx="736992" cy="391451"/>
                      </a:xfrm>
                      <a:prstGeom prst="rect">
                        <a:avLst/>
                      </a:prstGeom>
                      <a:noFill/>
                    </p:spPr>
                  </p:pic>
                </p:oleObj>
              </mc:Fallback>
            </mc:AlternateContent>
          </a:graphicData>
        </a:graphic>
      </p:graphicFrame>
    </p:spTree>
    <p:extLst>
      <p:ext uri="{BB962C8B-B14F-4D97-AF65-F5344CB8AC3E}">
        <p14:creationId xmlns:p14="http://schemas.microsoft.com/office/powerpoint/2010/main" val="23486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6" grpId="0"/>
      <p:bldP spid="4"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870" y="685800"/>
            <a:ext cx="1295400"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000" dirty="0">
                <a:solidFill>
                  <a:schemeClr val="tx1"/>
                </a:solidFill>
                <a:latin typeface="Times New Roman" pitchFamily="18" charset="0"/>
                <a:cs typeface="Times New Roman" pitchFamily="18" charset="0"/>
              </a:rPr>
              <a:t>Example :</a:t>
            </a:r>
          </a:p>
        </p:txBody>
      </p:sp>
      <p:graphicFrame>
        <p:nvGraphicFramePr>
          <p:cNvPr id="18435" name="Object 3"/>
          <p:cNvGraphicFramePr>
            <a:graphicFrameLocks noChangeAspect="1"/>
          </p:cNvGraphicFramePr>
          <p:nvPr>
            <p:extLst>
              <p:ext uri="{D42A27DB-BD31-4B8C-83A1-F6EECF244321}">
                <p14:modId xmlns:p14="http://schemas.microsoft.com/office/powerpoint/2010/main" val="2872374631"/>
              </p:ext>
            </p:extLst>
          </p:nvPr>
        </p:nvGraphicFramePr>
        <p:xfrm>
          <a:off x="1426641" y="5329475"/>
          <a:ext cx="3886200" cy="820159"/>
        </p:xfrm>
        <a:graphic>
          <a:graphicData uri="http://schemas.openxmlformats.org/presentationml/2006/ole">
            <mc:AlternateContent xmlns:mc="http://schemas.openxmlformats.org/markup-compatibility/2006">
              <mc:Choice xmlns:v="urn:schemas-microsoft-com:vml" Requires="v">
                <p:oleObj name="Equation" r:id="rId2" imgW="1815840" imgH="393480" progId="Equation.3">
                  <p:embed/>
                </p:oleObj>
              </mc:Choice>
              <mc:Fallback>
                <p:oleObj name="Equation" r:id="rId2" imgW="1815840" imgH="3934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641" y="5329475"/>
                        <a:ext cx="3886200" cy="8201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extLst>
              <p:ext uri="{D42A27DB-BD31-4B8C-83A1-F6EECF244321}">
                <p14:modId xmlns:p14="http://schemas.microsoft.com/office/powerpoint/2010/main" val="4208646828"/>
              </p:ext>
            </p:extLst>
          </p:nvPr>
        </p:nvGraphicFramePr>
        <p:xfrm>
          <a:off x="5953259" y="5263809"/>
          <a:ext cx="4167188" cy="885825"/>
        </p:xfrm>
        <a:graphic>
          <a:graphicData uri="http://schemas.openxmlformats.org/presentationml/2006/ole">
            <mc:AlternateContent xmlns:mc="http://schemas.openxmlformats.org/markup-compatibility/2006">
              <mc:Choice xmlns:v="urn:schemas-microsoft-com:vml" Requires="v">
                <p:oleObj name="Equation" r:id="rId4" imgW="1803240" imgH="393480" progId="Equation.3">
                  <p:embed/>
                </p:oleObj>
              </mc:Choice>
              <mc:Fallback>
                <p:oleObj name="Equation" r:id="rId4" imgW="1803240" imgH="393480" progId="Equation.3">
                  <p:embed/>
                  <p:pic>
                    <p:nvPicPr>
                      <p:cNvPr id="0" name=""/>
                      <p:cNvPicPr>
                        <a:picLocks noChangeAspect="1" noChangeArrowheads="1"/>
                      </p:cNvPicPr>
                      <p:nvPr/>
                    </p:nvPicPr>
                    <p:blipFill>
                      <a:blip r:embed="rId5"/>
                      <a:srcRect/>
                      <a:stretch>
                        <a:fillRect/>
                      </a:stretch>
                    </p:blipFill>
                    <p:spPr bwMode="auto">
                      <a:xfrm>
                        <a:off x="5953259" y="5263809"/>
                        <a:ext cx="4167188"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7" name="Object 5"/>
          <p:cNvGraphicFramePr>
            <a:graphicFrameLocks noChangeAspect="1"/>
          </p:cNvGraphicFramePr>
          <p:nvPr>
            <p:extLst>
              <p:ext uri="{D42A27DB-BD31-4B8C-83A1-F6EECF244321}">
                <p14:modId xmlns:p14="http://schemas.microsoft.com/office/powerpoint/2010/main" val="2131101785"/>
              </p:ext>
            </p:extLst>
          </p:nvPr>
        </p:nvGraphicFramePr>
        <p:xfrm>
          <a:off x="3516699" y="3857740"/>
          <a:ext cx="5986462" cy="514350"/>
        </p:xfrm>
        <a:graphic>
          <a:graphicData uri="http://schemas.openxmlformats.org/presentationml/2006/ole">
            <mc:AlternateContent xmlns:mc="http://schemas.openxmlformats.org/markup-compatibility/2006">
              <mc:Choice xmlns:v="urn:schemas-microsoft-com:vml" Requires="v">
                <p:oleObj name="Equation" r:id="rId6" imgW="2590560" imgH="228600" progId="Equation.3">
                  <p:embed/>
                </p:oleObj>
              </mc:Choice>
              <mc:Fallback>
                <p:oleObj name="Equation" r:id="rId6" imgW="2590560" imgH="228600" progId="Equation.3">
                  <p:embed/>
                  <p:pic>
                    <p:nvPicPr>
                      <p:cNvPr id="0" name=""/>
                      <p:cNvPicPr>
                        <a:picLocks noChangeAspect="1" noChangeArrowheads="1"/>
                      </p:cNvPicPr>
                      <p:nvPr/>
                    </p:nvPicPr>
                    <p:blipFill>
                      <a:blip r:embed="rId7"/>
                      <a:srcRect/>
                      <a:stretch>
                        <a:fillRect/>
                      </a:stretch>
                    </p:blipFill>
                    <p:spPr bwMode="auto">
                      <a:xfrm>
                        <a:off x="3516699" y="3857740"/>
                        <a:ext cx="5986462"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2" name="Picture 6"/>
          <p:cNvPicPr>
            <a:picLocks noChangeAspect="1" noChangeArrowheads="1"/>
          </p:cNvPicPr>
          <p:nvPr/>
        </p:nvPicPr>
        <p:blipFill>
          <a:blip r:embed="rId8"/>
          <a:srcRect l="26111" t="43556" r="15556" b="18222"/>
          <a:stretch>
            <a:fillRect/>
          </a:stretch>
        </p:blipFill>
        <p:spPr bwMode="auto">
          <a:xfrm>
            <a:off x="1938270" y="430213"/>
            <a:ext cx="8029978" cy="3276600"/>
          </a:xfrm>
          <a:prstGeom prst="rect">
            <a:avLst/>
          </a:prstGeom>
          <a:noFill/>
          <a:ln w="9525">
            <a:noFill/>
            <a:miter lim="800000"/>
            <a:headEnd/>
            <a:tailEnd/>
          </a:ln>
          <a:effectLst/>
        </p:spPr>
      </p:pic>
      <p:sp>
        <p:nvSpPr>
          <p:cNvPr id="3" name="TextBox 2"/>
          <p:cNvSpPr txBox="1"/>
          <p:nvPr/>
        </p:nvSpPr>
        <p:spPr>
          <a:xfrm>
            <a:off x="4327152" y="6172498"/>
            <a:ext cx="2970685"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TW is better than JA</a:t>
            </a:r>
          </a:p>
        </p:txBody>
      </p:sp>
      <p:graphicFrame>
        <p:nvGraphicFramePr>
          <p:cNvPr id="4" name="Object 3"/>
          <p:cNvGraphicFramePr>
            <a:graphicFrameLocks noChangeAspect="1"/>
          </p:cNvGraphicFramePr>
          <p:nvPr>
            <p:extLst>
              <p:ext uri="{D42A27DB-BD31-4B8C-83A1-F6EECF244321}">
                <p14:modId xmlns:p14="http://schemas.microsoft.com/office/powerpoint/2010/main" val="1916265673"/>
              </p:ext>
            </p:extLst>
          </p:nvPr>
        </p:nvGraphicFramePr>
        <p:xfrm>
          <a:off x="3516699" y="4448909"/>
          <a:ext cx="5986462" cy="530819"/>
        </p:xfrm>
        <a:graphic>
          <a:graphicData uri="http://schemas.openxmlformats.org/presentationml/2006/ole">
            <mc:AlternateContent xmlns:mc="http://schemas.openxmlformats.org/markup-compatibility/2006">
              <mc:Choice xmlns:v="urn:schemas-microsoft-com:vml" Requires="v">
                <p:oleObj name="Equation" r:id="rId9" imgW="2577960" imgH="228600" progId="Equation.3">
                  <p:embed/>
                </p:oleObj>
              </mc:Choice>
              <mc:Fallback>
                <p:oleObj name="Equation" r:id="rId9" imgW="2577960" imgH="228600" progId="Equation.3">
                  <p:embed/>
                  <p:pic>
                    <p:nvPicPr>
                      <p:cNvPr id="0" name=""/>
                      <p:cNvPicPr/>
                      <p:nvPr/>
                    </p:nvPicPr>
                    <p:blipFill>
                      <a:blip r:embed="rId10"/>
                      <a:stretch>
                        <a:fillRect/>
                      </a:stretch>
                    </p:blipFill>
                    <p:spPr>
                      <a:xfrm>
                        <a:off x="3516699" y="4448909"/>
                        <a:ext cx="5986462" cy="530819"/>
                      </a:xfrm>
                      <a:prstGeom prst="rect">
                        <a:avLst/>
                      </a:prstGeom>
                    </p:spPr>
                  </p:pic>
                </p:oleObj>
              </mc:Fallback>
            </mc:AlternateContent>
          </a:graphicData>
        </a:graphic>
      </p:graphicFrame>
    </p:spTree>
    <p:extLst>
      <p:ext uri="{BB962C8B-B14F-4D97-AF65-F5344CB8AC3E}">
        <p14:creationId xmlns:p14="http://schemas.microsoft.com/office/powerpoint/2010/main" val="233441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882316" y="657726"/>
                <a:ext cx="10296408" cy="830997"/>
              </a:xfrm>
              <a:prstGeom prst="rect">
                <a:avLst/>
              </a:prstGeom>
              <a:noFill/>
            </p:spPr>
            <p:txBody>
              <a:bodyPr wrap="none" rtlCol="0">
                <a:spAutoFit/>
              </a:bodyPr>
              <a:lstStyle/>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The only numerical summary of </a:t>
                </a:r>
                <a:r>
                  <a:rPr lang="en-US" sz="2400" b="1" dirty="0">
                    <a:latin typeface="Arial" panose="020B0604020202020204" pitchFamily="34" charset="0"/>
                    <a:cs typeface="Arial" panose="020B0604020202020204" pitchFamily="34" charset="0"/>
                  </a:rPr>
                  <a:t>qualitative</a:t>
                </a:r>
                <a:r>
                  <a:rPr lang="en-US" sz="2400" dirty="0">
                    <a:latin typeface="Arial" panose="020B0604020202020204" pitchFamily="34" charset="0"/>
                    <a:cs typeface="Arial" panose="020B0604020202020204" pitchFamily="34" charset="0"/>
                  </a:rPr>
                  <a:t> variables is the </a:t>
                </a:r>
                <a:r>
                  <a:rPr lang="en-US" sz="2400" b="1" dirty="0">
                    <a:solidFill>
                      <a:srgbClr val="FF0000"/>
                    </a:solidFill>
                    <a:latin typeface="Arial" panose="020B0604020202020204" pitchFamily="34" charset="0"/>
                    <a:cs typeface="Arial" panose="020B0604020202020204" pitchFamily="34" charset="0"/>
                  </a:rPr>
                  <a:t>proportion</a:t>
                </a:r>
                <a:r>
                  <a:rPr lang="en-US" sz="24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Population proportion is </a:t>
                </a:r>
                <a14:m>
                  <m:oMath xmlns:m="http://schemas.openxmlformats.org/officeDocument/2006/math">
                    <m:r>
                      <a:rPr lang="en-US" sz="2400" i="1" dirty="0">
                        <a:latin typeface="Cambria Math" panose="02040503050406030204" pitchFamily="18" charset="0"/>
                        <a:ea typeface="Cambria Math" panose="02040503050406030204" pitchFamily="18" charset="0"/>
                        <a:cs typeface="Arial" panose="020B0604020202020204" pitchFamily="34" charset="0"/>
                      </a:rPr>
                      <m:t>𝜌</m:t>
                    </m:r>
                  </m:oMath>
                </a14:m>
                <a:r>
                  <a:rPr lang="en-US" sz="2400" dirty="0">
                    <a:latin typeface="Arial" panose="020B0604020202020204" pitchFamily="34" charset="0"/>
                    <a:cs typeface="Arial" panose="020B0604020202020204" pitchFamily="34" charset="0"/>
                  </a:rPr>
                  <a:t>. Sample proportion is </a:t>
                </a:r>
                <a14:m>
                  <m:oMath xmlns:m="http://schemas.openxmlformats.org/officeDocument/2006/math">
                    <m:r>
                      <a:rPr lang="en-US" sz="2400" i="1" dirty="0" smtClean="0">
                        <a:latin typeface="Cambria Math" panose="02040503050406030204" pitchFamily="18" charset="0"/>
                        <a:cs typeface="Arial" panose="020B0604020202020204" pitchFamily="34" charset="0"/>
                      </a:rPr>
                      <m:t>𝑝</m:t>
                    </m:r>
                  </m:oMath>
                </a14:m>
                <a:r>
                  <a:rPr lang="en-US" sz="2400" dirty="0">
                    <a:latin typeface="Arial" panose="020B0604020202020204" pitchFamily="34" charset="0"/>
                    <a:cs typeface="Arial" panose="020B0604020202020204" pitchFamily="34" charset="0"/>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882316" y="657726"/>
                <a:ext cx="10296408" cy="830997"/>
              </a:xfrm>
              <a:prstGeom prst="rect">
                <a:avLst/>
              </a:prstGeom>
              <a:blipFill rotWithShape="0">
                <a:blip r:embed="rId2"/>
                <a:stretch>
                  <a:fillRect l="-829" t="-5147" b="-169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882315" y="1959136"/>
                <a:ext cx="10443411" cy="2832955"/>
              </a:xfrm>
              <a:prstGeom prst="rect">
                <a:avLst/>
              </a:prstGeom>
              <a:noFill/>
            </p:spPr>
            <p:txBody>
              <a:bodyPr wrap="square" rtlCol="0">
                <a:spAutoFit/>
              </a:bodyPr>
              <a:lstStyle/>
              <a:p>
                <a:r>
                  <a:rPr lang="en-US" sz="2400" dirty="0">
                    <a:latin typeface="Arial\"/>
                    <a:cs typeface="Times New Roman" pitchFamily="18" charset="0"/>
                  </a:rPr>
                  <a:t>Gender of 10 students randomly selected from the class was recorded as: </a:t>
                </a:r>
              </a:p>
              <a:p>
                <a:endParaRPr lang="en-US" sz="2400" dirty="0">
                  <a:latin typeface="Arial\"/>
                  <a:cs typeface="Times New Roman" pitchFamily="18" charset="0"/>
                </a:endParaRPr>
              </a:p>
              <a:p>
                <a:pPr algn="ctr"/>
                <a:r>
                  <a:rPr lang="en-US" sz="2400" b="1" dirty="0">
                    <a:solidFill>
                      <a:srgbClr val="002060"/>
                    </a:solidFill>
                    <a:latin typeface="Arial\"/>
                    <a:cs typeface="Times New Roman" pitchFamily="18" charset="0"/>
                  </a:rPr>
                  <a:t>F, F, M, M, M, F, F, F, M, F</a:t>
                </a:r>
              </a:p>
              <a:p>
                <a:endParaRPr lang="en-US" sz="2400" dirty="0">
                  <a:latin typeface="Arial\"/>
                  <a:cs typeface="Times New Roman" pitchFamily="18" charset="0"/>
                </a:endParaRPr>
              </a:p>
              <a:p>
                <a:r>
                  <a:rPr lang="en-US" sz="2400" dirty="0">
                    <a:latin typeface="Arial\"/>
                    <a:cs typeface="Times New Roman" pitchFamily="18" charset="0"/>
                  </a:rPr>
                  <a:t>Thus, the </a:t>
                </a:r>
                <a:r>
                  <a:rPr lang="en-US" sz="2400" dirty="0">
                    <a:solidFill>
                      <a:srgbClr val="FF0000"/>
                    </a:solidFill>
                    <a:latin typeface="Arial\"/>
                    <a:cs typeface="Times New Roman" pitchFamily="18" charset="0"/>
                  </a:rPr>
                  <a:t>proportion</a:t>
                </a:r>
                <a:r>
                  <a:rPr lang="en-US" sz="2400" dirty="0">
                    <a:latin typeface="Arial\"/>
                    <a:cs typeface="Times New Roman" pitchFamily="18" charset="0"/>
                  </a:rPr>
                  <a:t> of female students in the sample is </a:t>
                </a:r>
              </a:p>
              <a:p>
                <a:r>
                  <a:rPr lang="en-US" sz="2400" dirty="0">
                    <a:latin typeface="Arial\"/>
                    <a:cs typeface="Times New Roman" pitchFamily="18" charset="0"/>
                  </a:rPr>
                  <a:t> </a:t>
                </a:r>
              </a:p>
              <a:p>
                <a:pPr algn="ctr"/>
                <a:r>
                  <a:rPr lang="en-US" sz="2400" dirty="0">
                    <a:solidFill>
                      <a:srgbClr val="FF0000"/>
                    </a:solidFill>
                    <a:latin typeface="Arial\"/>
                    <a:cs typeface="Times New Roman" pitchFamily="18" charset="0"/>
                  </a:rPr>
                  <a:t>               </a:t>
                </a:r>
                <a14:m>
                  <m:oMath xmlns:m="http://schemas.openxmlformats.org/officeDocument/2006/math">
                    <m:r>
                      <a:rPr lang="en-US" sz="2400" i="1" dirty="0" smtClean="0">
                        <a:solidFill>
                          <a:srgbClr val="FF0000"/>
                        </a:solidFill>
                        <a:latin typeface="Cambria Math" panose="02040503050406030204" pitchFamily="18" charset="0"/>
                        <a:cs typeface="Times New Roman" pitchFamily="18" charset="0"/>
                      </a:rPr>
                      <m:t>𝑝</m:t>
                    </m:r>
                    <m:r>
                      <a:rPr lang="en-US" sz="2400" i="1" dirty="0" smtClean="0">
                        <a:solidFill>
                          <a:srgbClr val="FF0000"/>
                        </a:solidFill>
                        <a:latin typeface="Cambria Math" panose="02040503050406030204" pitchFamily="18" charset="0"/>
                        <a:cs typeface="Times New Roman" pitchFamily="18" charset="0"/>
                      </a:rPr>
                      <m:t>=</m:t>
                    </m:r>
                    <m:f>
                      <m:fPr>
                        <m:ctrlPr>
                          <a:rPr lang="en-US" sz="2400" i="1" dirty="0" smtClean="0">
                            <a:solidFill>
                              <a:srgbClr val="FF0000"/>
                            </a:solidFill>
                            <a:latin typeface="Cambria Math" panose="02040503050406030204" pitchFamily="18" charset="0"/>
                            <a:cs typeface="Times New Roman" pitchFamily="18" charset="0"/>
                          </a:rPr>
                        </m:ctrlPr>
                      </m:fPr>
                      <m:num>
                        <m:r>
                          <a:rPr lang="en-US" sz="2400" b="0" i="1" dirty="0" smtClean="0">
                            <a:solidFill>
                              <a:srgbClr val="FF0000"/>
                            </a:solidFill>
                            <a:latin typeface="Cambria Math" panose="02040503050406030204" pitchFamily="18" charset="0"/>
                            <a:cs typeface="Times New Roman" pitchFamily="18" charset="0"/>
                          </a:rPr>
                          <m:t>6</m:t>
                        </m:r>
                      </m:num>
                      <m:den>
                        <m:r>
                          <a:rPr lang="en-US" sz="2400" b="0" i="1" dirty="0" smtClean="0">
                            <a:solidFill>
                              <a:srgbClr val="FF0000"/>
                            </a:solidFill>
                            <a:latin typeface="Cambria Math" panose="02040503050406030204" pitchFamily="18" charset="0"/>
                            <a:cs typeface="Times New Roman" pitchFamily="18" charset="0"/>
                          </a:rPr>
                          <m:t>10</m:t>
                        </m:r>
                      </m:den>
                    </m:f>
                    <m:r>
                      <a:rPr lang="en-US" sz="2400" b="0" i="1" dirty="0" smtClean="0">
                        <a:solidFill>
                          <a:srgbClr val="FF0000"/>
                        </a:solidFill>
                        <a:latin typeface="Cambria Math" panose="02040503050406030204" pitchFamily="18" charset="0"/>
                        <a:cs typeface="Times New Roman" pitchFamily="18" charset="0"/>
                      </a:rPr>
                      <m:t>=</m:t>
                    </m:r>
                    <m:r>
                      <a:rPr lang="en-US" sz="2400" i="1" dirty="0" smtClean="0">
                        <a:solidFill>
                          <a:srgbClr val="FF0000"/>
                        </a:solidFill>
                        <a:latin typeface="Cambria Math" panose="02040503050406030204" pitchFamily="18" charset="0"/>
                        <a:cs typeface="Times New Roman" pitchFamily="18" charset="0"/>
                      </a:rPr>
                      <m:t>0.6</m:t>
                    </m:r>
                  </m:oMath>
                </a14:m>
                <a:r>
                  <a:rPr lang="en-US" sz="2400" dirty="0">
                    <a:solidFill>
                      <a:srgbClr val="FF0000"/>
                    </a:solidFill>
                    <a:latin typeface="Arial\"/>
                    <a:cs typeface="Times New Roman" pitchFamily="18"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882315" y="1959136"/>
                <a:ext cx="10443411" cy="2832955"/>
              </a:xfrm>
              <a:prstGeom prst="rect">
                <a:avLst/>
              </a:prstGeom>
              <a:blipFill rotWithShape="0">
                <a:blip r:embed="rId3"/>
                <a:stretch>
                  <a:fillRect l="-934" t="-1505" b="-1075"/>
                </a:stretch>
              </a:blipFill>
            </p:spPr>
            <p:txBody>
              <a:bodyPr/>
              <a:lstStyle/>
              <a:p>
                <a:r>
                  <a:rPr lang="en-US">
                    <a:noFill/>
                  </a:rPr>
                  <a:t> </a:t>
                </a:r>
              </a:p>
            </p:txBody>
          </p:sp>
        </mc:Fallback>
      </mc:AlternateContent>
      <p:sp>
        <p:nvSpPr>
          <p:cNvPr id="4" name="TextBox 3"/>
          <p:cNvSpPr txBox="1"/>
          <p:nvPr/>
        </p:nvSpPr>
        <p:spPr>
          <a:xfrm>
            <a:off x="882316" y="1509190"/>
            <a:ext cx="1632284" cy="461665"/>
          </a:xfrm>
          <a:prstGeom prst="rec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b="1" dirty="0">
                <a:solidFill>
                  <a:schemeClr val="tx1"/>
                </a:solidFill>
                <a:latin typeface="Arial\"/>
                <a:cs typeface="Times New Roman" pitchFamily="18" charset="0"/>
              </a:rPr>
              <a:t>Example :</a:t>
            </a:r>
          </a:p>
        </p:txBody>
      </p:sp>
      <p:sp>
        <p:nvSpPr>
          <p:cNvPr id="5" name="TextBox 4"/>
          <p:cNvSpPr txBox="1"/>
          <p:nvPr/>
        </p:nvSpPr>
        <p:spPr>
          <a:xfrm>
            <a:off x="882315" y="4754947"/>
            <a:ext cx="1632284" cy="461665"/>
          </a:xfrm>
          <a:prstGeom prst="rec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b="1" dirty="0">
                <a:solidFill>
                  <a:schemeClr val="tx1"/>
                </a:solidFill>
                <a:latin typeface="Arial\"/>
                <a:cs typeface="Times New Roman" pitchFamily="18" charset="0"/>
              </a:rPr>
              <a:t>Example:</a:t>
            </a:r>
          </a:p>
        </p:txBody>
      </p:sp>
      <mc:AlternateContent xmlns:mc="http://schemas.openxmlformats.org/markup-compatibility/2006" xmlns:a14="http://schemas.microsoft.com/office/drawing/2010/main">
        <mc:Choice Requires="a14">
          <p:sp>
            <p:nvSpPr>
              <p:cNvPr id="6" name="Rectangle 5"/>
              <p:cNvSpPr/>
              <p:nvPr/>
            </p:nvSpPr>
            <p:spPr>
              <a:xfrm>
                <a:off x="2483237" y="4783347"/>
                <a:ext cx="9467656" cy="2124684"/>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If there are 300 infected people in a population of 1000 </a:t>
                </a:r>
              </a:p>
              <a:p>
                <a:r>
                  <a:rPr lang="en-US" sz="2400" dirty="0">
                    <a:latin typeface="Arial" panose="020B0604020202020204" pitchFamily="34" charset="0"/>
                    <a:cs typeface="Arial" panose="020B0604020202020204" pitchFamily="34" charset="0"/>
                  </a:rPr>
                  <a:t>individuals then the </a:t>
                </a:r>
                <a:r>
                  <a:rPr lang="en-US" sz="2400" dirty="0">
                    <a:solidFill>
                      <a:srgbClr val="FF0000"/>
                    </a:solidFill>
                    <a:latin typeface="Arial" panose="020B0604020202020204" pitchFamily="34" charset="0"/>
                    <a:cs typeface="Arial" panose="020B0604020202020204" pitchFamily="34" charset="0"/>
                  </a:rPr>
                  <a:t>proportion</a:t>
                </a:r>
                <a:r>
                  <a:rPr lang="en-US" sz="2400" dirty="0">
                    <a:latin typeface="Arial" panose="020B0604020202020204" pitchFamily="34" charset="0"/>
                    <a:cs typeface="Arial" panose="020B0604020202020204" pitchFamily="34" charset="0"/>
                  </a:rPr>
                  <a:t> of infected people in the population is</a:t>
                </a:r>
              </a:p>
              <a:p>
                <a:endParaRPr lang="en-US" sz="2400" dirty="0">
                  <a:latin typeface="Arial" panose="020B0604020202020204" pitchFamily="34" charset="0"/>
                  <a:cs typeface="Arial" panose="020B0604020202020204" pitchFamily="34" charset="0"/>
                </a:endParaRPr>
              </a:p>
              <a:p>
                <a:pPr algn="ctr"/>
                <a14:m>
                  <m:oMath xmlns:m="http://schemas.openxmlformats.org/officeDocument/2006/math">
                    <m:r>
                      <a:rPr lang="en-US" sz="2400" i="1" dirty="0" smtClean="0">
                        <a:solidFill>
                          <a:srgbClr val="FF0000"/>
                        </a:solidFill>
                        <a:latin typeface="Cambria Math" panose="02040503050406030204" pitchFamily="18" charset="0"/>
                        <a:ea typeface="Cambria Math" panose="02040503050406030204" pitchFamily="18" charset="0"/>
                        <a:cs typeface="Times New Roman" pitchFamily="18" charset="0"/>
                      </a:rPr>
                      <m:t>𝜌</m:t>
                    </m:r>
                    <m:r>
                      <a:rPr lang="en-US" sz="2400" i="1" dirty="0">
                        <a:solidFill>
                          <a:srgbClr val="FF0000"/>
                        </a:solidFill>
                        <a:latin typeface="Cambria Math" panose="02040503050406030204" pitchFamily="18" charset="0"/>
                        <a:cs typeface="Times New Roman" pitchFamily="18" charset="0"/>
                      </a:rPr>
                      <m:t>=</m:t>
                    </m:r>
                    <m:f>
                      <m:fPr>
                        <m:ctrlPr>
                          <a:rPr lang="en-US" sz="2400" i="1" dirty="0" smtClean="0">
                            <a:solidFill>
                              <a:srgbClr val="FF0000"/>
                            </a:solidFill>
                            <a:latin typeface="Cambria Math" panose="02040503050406030204" pitchFamily="18" charset="0"/>
                            <a:cs typeface="Times New Roman" pitchFamily="18" charset="0"/>
                          </a:rPr>
                        </m:ctrlPr>
                      </m:fPr>
                      <m:num>
                        <m:r>
                          <a:rPr lang="en-US" sz="2400" b="0" i="1" dirty="0" smtClean="0">
                            <a:solidFill>
                              <a:srgbClr val="FF0000"/>
                            </a:solidFill>
                            <a:latin typeface="Cambria Math" panose="02040503050406030204" pitchFamily="18" charset="0"/>
                            <a:cs typeface="Times New Roman" pitchFamily="18" charset="0"/>
                          </a:rPr>
                          <m:t>300</m:t>
                        </m:r>
                      </m:num>
                      <m:den>
                        <m:r>
                          <a:rPr lang="en-US" sz="2400" b="0" i="1" dirty="0" smtClean="0">
                            <a:solidFill>
                              <a:srgbClr val="FF0000"/>
                            </a:solidFill>
                            <a:latin typeface="Cambria Math" panose="02040503050406030204" pitchFamily="18" charset="0"/>
                            <a:cs typeface="Times New Roman" pitchFamily="18" charset="0"/>
                          </a:rPr>
                          <m:t>1000</m:t>
                        </m:r>
                      </m:den>
                    </m:f>
                    <m:r>
                      <a:rPr lang="en-US" sz="2400" b="0" i="1" dirty="0" smtClean="0">
                        <a:solidFill>
                          <a:srgbClr val="FF0000"/>
                        </a:solidFill>
                        <a:latin typeface="Cambria Math" panose="02040503050406030204" pitchFamily="18" charset="0"/>
                        <a:cs typeface="Times New Roman" pitchFamily="18" charset="0"/>
                      </a:rPr>
                      <m:t>=</m:t>
                    </m:r>
                    <m:r>
                      <a:rPr lang="en-US" sz="2400" i="1" dirty="0">
                        <a:solidFill>
                          <a:srgbClr val="FF0000"/>
                        </a:solidFill>
                        <a:latin typeface="Cambria Math" panose="02040503050406030204" pitchFamily="18" charset="0"/>
                        <a:cs typeface="Times New Roman" pitchFamily="18" charset="0"/>
                      </a:rPr>
                      <m:t>0.</m:t>
                    </m:r>
                    <m:r>
                      <a:rPr lang="en-US" sz="2400" b="0" i="1" dirty="0" smtClean="0">
                        <a:solidFill>
                          <a:srgbClr val="FF0000"/>
                        </a:solidFill>
                        <a:latin typeface="Cambria Math" panose="02040503050406030204" pitchFamily="18" charset="0"/>
                        <a:cs typeface="Times New Roman" pitchFamily="18" charset="0"/>
                      </a:rPr>
                      <m:t>3</m:t>
                    </m:r>
                  </m:oMath>
                </a14:m>
                <a:r>
                  <a:rPr lang="en-US" sz="2400" dirty="0">
                    <a:latin typeface="Arial" panose="020B0604020202020204" pitchFamily="34" charset="0"/>
                    <a:cs typeface="Arial" panose="020B0604020202020204" pitchFamily="34" charset="0"/>
                  </a:rPr>
                  <a:t>.          (also called prevalence) </a:t>
                </a:r>
              </a:p>
              <a:p>
                <a:r>
                  <a:rPr lang="en-US" sz="2400" dirty="0">
                    <a:latin typeface="Arial" panose="020B060402020202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2483237" y="4783347"/>
                <a:ext cx="9467656" cy="2124684"/>
              </a:xfrm>
              <a:prstGeom prst="rect">
                <a:avLst/>
              </a:prstGeom>
              <a:blipFill rotWithShape="0">
                <a:blip r:embed="rId4"/>
                <a:stretch>
                  <a:fillRect l="-966" t="-2011" r="-129"/>
                </a:stretch>
              </a:blipFill>
            </p:spPr>
            <p:txBody>
              <a:bodyPr/>
              <a:lstStyle/>
              <a:p>
                <a:r>
                  <a:rPr lang="en-US">
                    <a:noFill/>
                  </a:rPr>
                  <a:t> </a:t>
                </a:r>
              </a:p>
            </p:txBody>
          </p:sp>
        </mc:Fallback>
      </mc:AlternateContent>
    </p:spTree>
    <p:extLst>
      <p:ext uri="{BB962C8B-B14F-4D97-AF65-F5344CB8AC3E}">
        <p14:creationId xmlns:p14="http://schemas.microsoft.com/office/powerpoint/2010/main" val="282248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1679" y="1856584"/>
            <a:ext cx="8641724" cy="707886"/>
          </a:xfrm>
          <a:prstGeom prst="rect">
            <a:avLst/>
          </a:prstGeom>
        </p:spPr>
        <p:txBody>
          <a:bodyPr wrap="square">
            <a:spAutoFit/>
          </a:bodyPr>
          <a:lstStyle/>
          <a:p>
            <a:pPr algn="ctr"/>
            <a:r>
              <a:rPr lang="en-US" sz="4000" b="1" dirty="0">
                <a:solidFill>
                  <a:srgbClr val="FF0000"/>
                </a:solidFill>
                <a:latin typeface="Arial" panose="020B0604020202020204" pitchFamily="34" charset="0"/>
                <a:cs typeface="Arial" panose="020B0604020202020204" pitchFamily="34" charset="0"/>
              </a:rPr>
              <a:t>Using the statistical software 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674" y="3294879"/>
            <a:ext cx="2539682" cy="1968254"/>
          </a:xfrm>
          <a:prstGeom prst="rect">
            <a:avLst/>
          </a:prstGeom>
        </p:spPr>
      </p:pic>
      <p:sp>
        <p:nvSpPr>
          <p:cNvPr id="4" name="Rectangle 3"/>
          <p:cNvSpPr/>
          <p:nvPr/>
        </p:nvSpPr>
        <p:spPr>
          <a:xfrm>
            <a:off x="317678" y="2940178"/>
            <a:ext cx="5685916" cy="2677656"/>
          </a:xfrm>
          <a:prstGeom prst="rect">
            <a:avLst/>
          </a:prstGeom>
        </p:spPr>
        <p:txBody>
          <a:bodyPr wrap="none">
            <a:spAutoFit/>
          </a:bodyPr>
          <a:lstStyle/>
          <a:p>
            <a:pPr marL="285750" indent="-285750">
              <a:buFont typeface="Arial" panose="020B0604020202020204" pitchFamily="34" charset="0"/>
              <a:buChar char="•"/>
            </a:pPr>
            <a:r>
              <a:rPr lang="en-US" sz="2400" dirty="0"/>
              <a:t>R is a free professional statistical software</a:t>
            </a:r>
          </a:p>
          <a:p>
            <a:pPr marL="285750" indent="-285750">
              <a:buFont typeface="Arial" panose="020B0604020202020204" pitchFamily="34" charset="0"/>
              <a:buChar char="•"/>
            </a:pPr>
            <a:r>
              <a:rPr lang="en-US" sz="2400" dirty="0"/>
              <a:t>Download and install for free from </a:t>
            </a:r>
          </a:p>
          <a:p>
            <a:r>
              <a:rPr lang="en-US" sz="2400" dirty="0">
                <a:hlinkClick r:id="rId3"/>
              </a:rPr>
              <a:t>https://www.r-project.org/</a:t>
            </a:r>
            <a:endParaRPr lang="en-US" sz="2400" dirty="0"/>
          </a:p>
          <a:p>
            <a:endParaRPr lang="en-US" sz="2400" dirty="0"/>
          </a:p>
          <a:p>
            <a:pPr marL="285750" indent="-285750">
              <a:buFont typeface="Arial" panose="020B0604020202020204" pitchFamily="34" charset="0"/>
              <a:buChar char="•"/>
            </a:pPr>
            <a:r>
              <a:rPr lang="en-US" sz="2400" dirty="0"/>
              <a:t>Free on-line R compiler</a:t>
            </a:r>
          </a:p>
          <a:p>
            <a:r>
              <a:rPr lang="en-US" sz="2400" dirty="0">
                <a:hlinkClick r:id="rId4"/>
              </a:rPr>
              <a:t>http://rextester.com/l/r_online_compiler</a:t>
            </a:r>
            <a:endParaRPr lang="en-US" sz="2400" dirty="0"/>
          </a:p>
          <a:p>
            <a:endParaRPr lang="en-US" sz="2400" dirty="0"/>
          </a:p>
        </p:txBody>
      </p:sp>
    </p:spTree>
    <p:extLst>
      <p:ext uri="{BB962C8B-B14F-4D97-AF65-F5344CB8AC3E}">
        <p14:creationId xmlns:p14="http://schemas.microsoft.com/office/powerpoint/2010/main" val="2241768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6334" y="367099"/>
            <a:ext cx="958255" cy="742648"/>
          </a:xfrm>
          <a:prstGeom prst="rect">
            <a:avLst/>
          </a:prstGeom>
        </p:spPr>
      </p:pic>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866755" y="1474757"/>
            <a:ext cx="10488706" cy="452431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Example: </a:t>
            </a:r>
            <a:r>
              <a:rPr lang="en-US" sz="2400" dirty="0">
                <a:latin typeface="Arial" panose="020B0604020202020204" pitchFamily="34" charset="0"/>
                <a:cs typeface="Arial" panose="020B0604020202020204" pitchFamily="34" charset="0"/>
              </a:rPr>
              <a:t>Find numerical summaries of the variable 'number of people' and plot a boxplot.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Enter the variable into R</a:t>
            </a:r>
          </a:p>
          <a:p>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=c(2,5,2,1,1,2,3,4,1,4,4,2,1,4,3,3,7,1,2,2,3,4,2,2,5,2,5,1,3,2,5,2,1,3,3,2,2,3,3,6)</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To find the mean</a:t>
            </a:r>
          </a:p>
          <a:p>
            <a:r>
              <a:rPr lang="en-US" sz="2400" dirty="0">
                <a:latin typeface="Arial" panose="020B0604020202020204" pitchFamily="34" charset="0"/>
                <a:cs typeface="Arial" panose="020B0604020202020204" pitchFamily="34" charset="0"/>
              </a:rPr>
              <a:t>mean(</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To find the median</a:t>
            </a:r>
          </a:p>
          <a:p>
            <a:r>
              <a:rPr lang="en-US" sz="2400" dirty="0">
                <a:latin typeface="Arial" panose="020B0604020202020204" pitchFamily="34" charset="0"/>
                <a:cs typeface="Arial" panose="020B0604020202020204" pitchFamily="34" charset="0"/>
              </a:rPr>
              <a:t>median(</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6757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6334" y="367099"/>
            <a:ext cx="958255" cy="742648"/>
          </a:xfrm>
          <a:prstGeom prst="rect">
            <a:avLst/>
          </a:prstGeom>
        </p:spPr>
      </p:pic>
      <p:sp>
        <p:nvSpPr>
          <p:cNvPr id="8" name="Rectangle 2"/>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956907" y="830813"/>
            <a:ext cx="10488706" cy="5262979"/>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 To find the variance</a:t>
            </a:r>
          </a:p>
          <a:p>
            <a:r>
              <a:rPr lang="en-US" sz="2400" dirty="0" err="1">
                <a:latin typeface="Arial" panose="020B0604020202020204" pitchFamily="34" charset="0"/>
                <a:cs typeface="Arial" panose="020B0604020202020204" pitchFamily="34" charset="0"/>
              </a:rPr>
              <a:t>var</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To find the standard deviation</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sd</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To find the five number summary</a:t>
            </a:r>
          </a:p>
          <a:p>
            <a:r>
              <a:rPr lang="en-US" sz="2400" dirty="0" err="1">
                <a:latin typeface="Arial" panose="020B0604020202020204" pitchFamily="34" charset="0"/>
                <a:cs typeface="Arial" panose="020B0604020202020204" pitchFamily="34" charset="0"/>
              </a:rPr>
              <a:t>fivenum</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To find the inter-quartile range</a:t>
            </a:r>
          </a:p>
          <a:p>
            <a:r>
              <a:rPr lang="en-US" sz="2400" dirty="0">
                <a:latin typeface="Arial" panose="020B0604020202020204" pitchFamily="34" charset="0"/>
                <a:cs typeface="Arial" panose="020B0604020202020204" pitchFamily="34" charset="0"/>
              </a:rPr>
              <a:t>IQR(</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To make the boxplot</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boxplot(</a:t>
            </a:r>
            <a:r>
              <a:rPr lang="en-US" sz="2400" dirty="0" err="1">
                <a:latin typeface="Arial" panose="020B0604020202020204" pitchFamily="34" charset="0"/>
                <a:cs typeface="Arial" panose="020B0604020202020204" pitchFamily="34" charset="0"/>
              </a:rPr>
              <a:t>numberofpeople</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46119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9406" y="2808514"/>
            <a:ext cx="5308184"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End of Chapter 3</a:t>
            </a:r>
          </a:p>
        </p:txBody>
      </p:sp>
    </p:spTree>
    <p:extLst>
      <p:ext uri="{BB962C8B-B14F-4D97-AF65-F5344CB8AC3E}">
        <p14:creationId xmlns:p14="http://schemas.microsoft.com/office/powerpoint/2010/main" val="142627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8642" y="2807368"/>
            <a:ext cx="8991564" cy="1107996"/>
          </a:xfrm>
          <a:prstGeom prst="rect">
            <a:avLst/>
          </a:prstGeom>
          <a:noFill/>
        </p:spPr>
        <p:txBody>
          <a:bodyPr wrap="none" rtlCol="0">
            <a:spAutoFit/>
          </a:bodyPr>
          <a:lstStyle/>
          <a:p>
            <a:r>
              <a:rPr lang="en-US" sz="6600" b="1" dirty="0">
                <a:solidFill>
                  <a:srgbClr val="FF0000"/>
                </a:solidFill>
                <a:latin typeface="Arial" panose="020B0604020202020204" pitchFamily="34" charset="0"/>
                <a:cs typeface="Arial" panose="020B0604020202020204" pitchFamily="34" charset="0"/>
              </a:rPr>
              <a:t>Quantitative variables</a:t>
            </a:r>
          </a:p>
        </p:txBody>
      </p:sp>
    </p:spTree>
    <p:extLst>
      <p:ext uri="{BB962C8B-B14F-4D97-AF65-F5344CB8AC3E}">
        <p14:creationId xmlns:p14="http://schemas.microsoft.com/office/powerpoint/2010/main" val="155640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0237735"/>
              </p:ext>
            </p:extLst>
          </p:nvPr>
        </p:nvGraphicFramePr>
        <p:xfrm>
          <a:off x="657725" y="533400"/>
          <a:ext cx="10700085" cy="5915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120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67BACEE9-AEA6-4AEC-AAE5-A42E5A2D1415}"/>
                                            </p:graphicEl>
                                          </p:spTgt>
                                        </p:tgtEl>
                                        <p:attrNameLst>
                                          <p:attrName>style.visibility</p:attrName>
                                        </p:attrNameLst>
                                      </p:cBhvr>
                                      <p:to>
                                        <p:strVal val="visible"/>
                                      </p:to>
                                    </p:set>
                                    <p:animEffect transition="in" filter="wipe(up)">
                                      <p:cBhvr>
                                        <p:cTn id="7" dur="500"/>
                                        <p:tgtEl>
                                          <p:spTgt spid="2">
                                            <p:graphicEl>
                                              <a:dgm id="{67BACEE9-AEA6-4AEC-AAE5-A42E5A2D141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174C112A-93A6-4E6F-A79A-B3C06DAC7078}"/>
                                            </p:graphicEl>
                                          </p:spTgt>
                                        </p:tgtEl>
                                        <p:attrNameLst>
                                          <p:attrName>style.visibility</p:attrName>
                                        </p:attrNameLst>
                                      </p:cBhvr>
                                      <p:to>
                                        <p:strVal val="visible"/>
                                      </p:to>
                                    </p:set>
                                    <p:animEffect transition="in" filter="wipe(up)">
                                      <p:cBhvr>
                                        <p:cTn id="12" dur="500"/>
                                        <p:tgtEl>
                                          <p:spTgt spid="2">
                                            <p:graphicEl>
                                              <a:dgm id="{174C112A-93A6-4E6F-A79A-B3C06DAC7078}"/>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5F952200-CF68-4FA1-96D8-DC4B8E4E7EFC}"/>
                                            </p:graphicEl>
                                          </p:spTgt>
                                        </p:tgtEl>
                                        <p:attrNameLst>
                                          <p:attrName>style.visibility</p:attrName>
                                        </p:attrNameLst>
                                      </p:cBhvr>
                                      <p:to>
                                        <p:strVal val="visible"/>
                                      </p:to>
                                    </p:set>
                                    <p:animEffect transition="in" filter="wipe(up)">
                                      <p:cBhvr>
                                        <p:cTn id="15" dur="500"/>
                                        <p:tgtEl>
                                          <p:spTgt spid="2">
                                            <p:graphicEl>
                                              <a:dgm id="{5F952200-CF68-4FA1-96D8-DC4B8E4E7EF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graphicEl>
                                              <a:dgm id="{FB593498-9CE5-4E76-A3E4-1487C704B0CB}"/>
                                            </p:graphicEl>
                                          </p:spTgt>
                                        </p:tgtEl>
                                        <p:attrNameLst>
                                          <p:attrName>style.visibility</p:attrName>
                                        </p:attrNameLst>
                                      </p:cBhvr>
                                      <p:to>
                                        <p:strVal val="visible"/>
                                      </p:to>
                                    </p:set>
                                    <p:animEffect transition="in" filter="wipe(up)">
                                      <p:cBhvr>
                                        <p:cTn id="20" dur="500"/>
                                        <p:tgtEl>
                                          <p:spTgt spid="2">
                                            <p:graphicEl>
                                              <a:dgm id="{FB593498-9CE5-4E76-A3E4-1487C704B0CB}"/>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graphicEl>
                                              <a:dgm id="{2B8C1B5A-58C0-4A92-A721-3CFEA1012342}"/>
                                            </p:graphicEl>
                                          </p:spTgt>
                                        </p:tgtEl>
                                        <p:attrNameLst>
                                          <p:attrName>style.visibility</p:attrName>
                                        </p:attrNameLst>
                                      </p:cBhvr>
                                      <p:to>
                                        <p:strVal val="visible"/>
                                      </p:to>
                                    </p:set>
                                    <p:animEffect transition="in" filter="wipe(up)">
                                      <p:cBhvr>
                                        <p:cTn id="23" dur="500"/>
                                        <p:tgtEl>
                                          <p:spTgt spid="2">
                                            <p:graphicEl>
                                              <a:dgm id="{2B8C1B5A-58C0-4A92-A721-3CFEA101234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3DFEEEB6-5A70-47BC-917D-FB6FD376DCA6}"/>
                                            </p:graphicEl>
                                          </p:spTgt>
                                        </p:tgtEl>
                                        <p:attrNameLst>
                                          <p:attrName>style.visibility</p:attrName>
                                        </p:attrNameLst>
                                      </p:cBhvr>
                                      <p:to>
                                        <p:strVal val="visible"/>
                                      </p:to>
                                    </p:set>
                                    <p:animEffect transition="in" filter="wipe(up)">
                                      <p:cBhvr>
                                        <p:cTn id="28" dur="500"/>
                                        <p:tgtEl>
                                          <p:spTgt spid="2">
                                            <p:graphicEl>
                                              <a:dgm id="{3DFEEEB6-5A70-47BC-917D-FB6FD376DCA6}"/>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graphicEl>
                                              <a:dgm id="{36448F38-5368-4946-85F3-93EE005BF034}"/>
                                            </p:graphicEl>
                                          </p:spTgt>
                                        </p:tgtEl>
                                        <p:attrNameLst>
                                          <p:attrName>style.visibility</p:attrName>
                                        </p:attrNameLst>
                                      </p:cBhvr>
                                      <p:to>
                                        <p:strVal val="visible"/>
                                      </p:to>
                                    </p:set>
                                    <p:animEffect transition="in" filter="wipe(up)">
                                      <p:cBhvr>
                                        <p:cTn id="31" dur="500"/>
                                        <p:tgtEl>
                                          <p:spTgt spid="2">
                                            <p:graphicEl>
                                              <a:dgm id="{36448F38-5368-4946-85F3-93EE005BF03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graphicEl>
                                              <a:dgm id="{F34DD6AF-668D-4200-8553-C941A6566715}"/>
                                            </p:graphicEl>
                                          </p:spTgt>
                                        </p:tgtEl>
                                        <p:attrNameLst>
                                          <p:attrName>style.visibility</p:attrName>
                                        </p:attrNameLst>
                                      </p:cBhvr>
                                      <p:to>
                                        <p:strVal val="visible"/>
                                      </p:to>
                                    </p:set>
                                    <p:animEffect transition="in" filter="wipe(up)">
                                      <p:cBhvr>
                                        <p:cTn id="36" dur="500"/>
                                        <p:tgtEl>
                                          <p:spTgt spid="2">
                                            <p:graphicEl>
                                              <a:dgm id="{F34DD6AF-668D-4200-8553-C941A6566715}"/>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graphicEl>
                                              <a:dgm id="{7CF4B4FE-D56F-469F-B796-C15A030E3498}"/>
                                            </p:graphicEl>
                                          </p:spTgt>
                                        </p:tgtEl>
                                        <p:attrNameLst>
                                          <p:attrName>style.visibility</p:attrName>
                                        </p:attrNameLst>
                                      </p:cBhvr>
                                      <p:to>
                                        <p:strVal val="visible"/>
                                      </p:to>
                                    </p:set>
                                    <p:animEffect transition="in" filter="wipe(up)">
                                      <p:cBhvr>
                                        <p:cTn id="39" dur="500"/>
                                        <p:tgtEl>
                                          <p:spTgt spid="2">
                                            <p:graphicEl>
                                              <a:dgm id="{7CF4B4FE-D56F-469F-B796-C15A030E349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
                                            <p:graphicEl>
                                              <a:dgm id="{66D99441-64B8-4207-AD6F-6C01CA8C5F8F}"/>
                                            </p:graphicEl>
                                          </p:spTgt>
                                        </p:tgtEl>
                                        <p:attrNameLst>
                                          <p:attrName>style.visibility</p:attrName>
                                        </p:attrNameLst>
                                      </p:cBhvr>
                                      <p:to>
                                        <p:strVal val="visible"/>
                                      </p:to>
                                    </p:set>
                                    <p:animEffect transition="in" filter="wipe(up)">
                                      <p:cBhvr>
                                        <p:cTn id="44" dur="500"/>
                                        <p:tgtEl>
                                          <p:spTgt spid="2">
                                            <p:graphicEl>
                                              <a:dgm id="{66D99441-64B8-4207-AD6F-6C01CA8C5F8F}"/>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
                                            <p:graphicEl>
                                              <a:dgm id="{CD0DA8C9-1F95-4D87-9C4C-300659A49B29}"/>
                                            </p:graphicEl>
                                          </p:spTgt>
                                        </p:tgtEl>
                                        <p:attrNameLst>
                                          <p:attrName>style.visibility</p:attrName>
                                        </p:attrNameLst>
                                      </p:cBhvr>
                                      <p:to>
                                        <p:strVal val="visible"/>
                                      </p:to>
                                    </p:set>
                                    <p:animEffect transition="in" filter="wipe(up)">
                                      <p:cBhvr>
                                        <p:cTn id="47" dur="500"/>
                                        <p:tgtEl>
                                          <p:spTgt spid="2">
                                            <p:graphicEl>
                                              <a:dgm id="{CD0DA8C9-1F95-4D87-9C4C-300659A49B2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
                                            <p:graphicEl>
                                              <a:dgm id="{9229D0C7-469D-4732-985D-30FEC4381624}"/>
                                            </p:graphicEl>
                                          </p:spTgt>
                                        </p:tgtEl>
                                        <p:attrNameLst>
                                          <p:attrName>style.visibility</p:attrName>
                                        </p:attrNameLst>
                                      </p:cBhvr>
                                      <p:to>
                                        <p:strVal val="visible"/>
                                      </p:to>
                                    </p:set>
                                    <p:animEffect transition="in" filter="wipe(up)">
                                      <p:cBhvr>
                                        <p:cTn id="52" dur="500"/>
                                        <p:tgtEl>
                                          <p:spTgt spid="2">
                                            <p:graphicEl>
                                              <a:dgm id="{9229D0C7-469D-4732-985D-30FEC4381624}"/>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
                                            <p:graphicEl>
                                              <a:dgm id="{F5E94AFB-6044-4F94-94CF-BF25EF07FF24}"/>
                                            </p:graphicEl>
                                          </p:spTgt>
                                        </p:tgtEl>
                                        <p:attrNameLst>
                                          <p:attrName>style.visibility</p:attrName>
                                        </p:attrNameLst>
                                      </p:cBhvr>
                                      <p:to>
                                        <p:strVal val="visible"/>
                                      </p:to>
                                    </p:set>
                                    <p:animEffect transition="in" filter="wipe(up)">
                                      <p:cBhvr>
                                        <p:cTn id="55" dur="500"/>
                                        <p:tgtEl>
                                          <p:spTgt spid="2">
                                            <p:graphicEl>
                                              <a:dgm id="{F5E94AFB-6044-4F94-94CF-BF25EF07FF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4316" y="1050755"/>
            <a:ext cx="7696200" cy="707886"/>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chemeClr val="tx1">
                    <a:lumMod val="75000"/>
                    <a:lumOff val="25000"/>
                  </a:schemeClr>
                </a:solidFill>
                <a:effectLst>
                  <a:outerShdw blurRad="60007" dist="310007" dir="7680000" sy="30000" kx="1300200" algn="ctr" rotWithShape="0">
                    <a:prstClr val="black">
                      <a:alpha val="32000"/>
                    </a:prstClr>
                  </a:outerShdw>
                </a:effectLst>
                <a:latin typeface="Times New Roman" pitchFamily="18" charset="0"/>
                <a:cs typeface="Times New Roman" pitchFamily="18" charset="0"/>
              </a:rPr>
              <a:t>3.1 Measures of central tendency</a:t>
            </a:r>
          </a:p>
        </p:txBody>
      </p:sp>
      <p:pic>
        <p:nvPicPr>
          <p:cNvPr id="1028" name="Picture 4"/>
          <p:cNvPicPr>
            <a:picLocks noChangeAspect="1" noChangeArrowheads="1"/>
          </p:cNvPicPr>
          <p:nvPr/>
        </p:nvPicPr>
        <p:blipFill>
          <a:blip r:embed="rId2"/>
          <a:srcRect l="12778" t="43556" r="10556" b="25333"/>
          <a:stretch>
            <a:fillRect/>
          </a:stretch>
        </p:blipFill>
        <p:spPr bwMode="auto">
          <a:xfrm>
            <a:off x="1568116" y="2727155"/>
            <a:ext cx="8991600" cy="2667000"/>
          </a:xfrm>
          <a:prstGeom prst="rect">
            <a:avLst/>
          </a:prstGeom>
          <a:ln>
            <a:noFill/>
          </a:ln>
          <a:effectLst>
            <a:softEdge rad="112500"/>
          </a:effectLst>
        </p:spPr>
      </p:pic>
      <p:sp>
        <p:nvSpPr>
          <p:cNvPr id="11" name="TextBox 10"/>
          <p:cNvSpPr txBox="1"/>
          <p:nvPr/>
        </p:nvSpPr>
        <p:spPr>
          <a:xfrm>
            <a:off x="1644316" y="2129588"/>
            <a:ext cx="426720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1. Mean (arithmetic mean)</a:t>
            </a:r>
          </a:p>
        </p:txBody>
      </p:sp>
    </p:spTree>
    <p:extLst>
      <p:ext uri="{BB962C8B-B14F-4D97-AF65-F5344CB8AC3E}">
        <p14:creationId xmlns:p14="http://schemas.microsoft.com/office/powerpoint/2010/main" val="7052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6424</TotalTime>
  <Words>2560</Words>
  <Application>Microsoft Office PowerPoint</Application>
  <PresentationFormat>Widescreen</PresentationFormat>
  <Paragraphs>494</Paragraphs>
  <Slides>63</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3" baseType="lpstr">
      <vt:lpstr>Arial</vt:lpstr>
      <vt:lpstr>Arial Math</vt:lpstr>
      <vt:lpstr>Arial\</vt:lpstr>
      <vt:lpstr>Calibri</vt:lpstr>
      <vt:lpstr>Calibri Light</vt:lpstr>
      <vt:lpstr>Cambria Math</vt:lpstr>
      <vt:lpstr>Times New Roman</vt:lpstr>
      <vt:lpstr>Wingdings</vt:lpstr>
      <vt:lpstr>Office Theme</vt:lpstr>
      <vt:lpstr>Equation</vt:lpstr>
      <vt:lpstr>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III</dc:title>
  <dc:creator>Tamer Oraby</dc:creator>
  <cp:lastModifiedBy>Tamer Oraby</cp:lastModifiedBy>
  <cp:revision>686</cp:revision>
  <dcterms:created xsi:type="dcterms:W3CDTF">2017-08-28T13:54:33Z</dcterms:created>
  <dcterms:modified xsi:type="dcterms:W3CDTF">2021-07-13T12:49:42Z</dcterms:modified>
</cp:coreProperties>
</file>